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2" roundtripDataSignature="AMtx7mgxB1+nXwlNrN1QwvqjJPkjDkpM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7bc22fca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17bc22fca0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7bc22fca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17bc22fca0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7bc22fca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7bc22fc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7"/>
          <p:cNvSpPr/>
          <p:nvPr>
            <p:ph idx="2" type="pic"/>
          </p:nvPr>
        </p:nvSpPr>
        <p:spPr>
          <a:xfrm>
            <a:off x="1792288" y="612775"/>
            <a:ext cx="5486400" cy="4114800"/>
          </a:xfrm>
          <a:prstGeom prst="rect">
            <a:avLst/>
          </a:prstGeom>
          <a:noFill/>
          <a:ln>
            <a:noFill/>
          </a:ln>
        </p:spPr>
      </p:sp>
      <p:sp>
        <p:nvSpPr>
          <p:cNvPr id="64" name="Google Shape;64;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29.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37.png"/><Relationship Id="rId8"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www.zetaton.com/blog/ride-hailing-apps" TargetMode="External"/><Relationship Id="rId4" Type="http://schemas.openxmlformats.org/officeDocument/2006/relationships/hyperlink" Target="https://www.uber.com/" TargetMode="External"/><Relationship Id="rId11" Type="http://schemas.openxmlformats.org/officeDocument/2006/relationships/hyperlink" Target="https://stackoverflow.com/questions/56417594/how-to-make-polyline-follow-roads-in-react-native-maps-with-here-api" TargetMode="External"/><Relationship Id="rId10" Type="http://schemas.openxmlformats.org/officeDocument/2006/relationships/hyperlink" Target="https://www.stripe.com/" TargetMode="External"/><Relationship Id="rId9" Type="http://schemas.openxmlformats.org/officeDocument/2006/relationships/hyperlink" Target="https://www.clerk.com/" TargetMode="External"/><Relationship Id="rId5" Type="http://schemas.openxmlformats.org/officeDocument/2006/relationships/hyperlink" Target="https://www.rodbez.in/" TargetMode="External"/><Relationship Id="rId6" Type="http://schemas.openxmlformats.org/officeDocument/2006/relationships/hyperlink" Target="https://indrive.com/" TargetMode="External"/><Relationship Id="rId7" Type="http://schemas.openxmlformats.org/officeDocument/2006/relationships/hyperlink" Target="https://www.olacabs.com/" TargetMode="External"/><Relationship Id="rId8" Type="http://schemas.openxmlformats.org/officeDocument/2006/relationships/hyperlink" Target="https://www.here.com/docs/bundle/geocoding-and-search-api-developer-guide/page/topics/quick-start.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1.png"/><Relationship Id="rId5"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jpg"/><Relationship Id="rId10" Type="http://schemas.openxmlformats.org/officeDocument/2006/relationships/image" Target="../media/image16.png"/><Relationship Id="rId9" Type="http://schemas.openxmlformats.org/officeDocument/2006/relationships/image" Target="../media/image10.png"/><Relationship Id="rId5" Type="http://schemas.openxmlformats.org/officeDocument/2006/relationships/image" Target="../media/image20.jpg"/><Relationship Id="rId6" Type="http://schemas.openxmlformats.org/officeDocument/2006/relationships/image" Target="../media/image17.jpg"/><Relationship Id="rId7" Type="http://schemas.openxmlformats.org/officeDocument/2006/relationships/image" Target="../media/image5.png"/><Relationship Id="rId8" Type="http://schemas.openxmlformats.org/officeDocument/2006/relationships/image" Target="../media/image3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18442"/>
            </a:stretch>
          </a:blipFill>
          <a:ln>
            <a:noFill/>
          </a:ln>
          <a:effectLst>
            <a:outerShdw blurRad="57150" rotWithShape="0" algn="bl" dir="5400000" dist="19050">
              <a:srgbClr val="000000">
                <a:alpha val="50000"/>
              </a:srgbClr>
            </a:outerShdw>
          </a:effectLst>
        </p:spPr>
      </p:sp>
      <p:grpSp>
        <p:nvGrpSpPr>
          <p:cNvPr id="85" name="Google Shape;85;p1"/>
          <p:cNvGrpSpPr/>
          <p:nvPr/>
        </p:nvGrpSpPr>
        <p:grpSpPr>
          <a:xfrm>
            <a:off x="8229600" y="3520629"/>
            <a:ext cx="3310631" cy="6728271"/>
            <a:chOff x="0" y="0"/>
            <a:chExt cx="5000993" cy="10163632"/>
          </a:xfrm>
        </p:grpSpPr>
        <p:sp>
          <p:nvSpPr>
            <p:cNvPr id="86" name="Google Shape;86;p1"/>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4">
                <a:alphaModFix/>
              </a:blip>
              <a:stretch>
                <a:fillRect b="0" l="-43" r="-44" t="0"/>
              </a:stretch>
            </a:blipFill>
            <a:ln>
              <a:noFill/>
            </a:ln>
          </p:spPr>
        </p:sp>
        <p:sp>
          <p:nvSpPr>
            <p:cNvPr id="87" name="Google Shape;87;p1"/>
            <p:cNvSpPr/>
            <p:nvPr/>
          </p:nvSpPr>
          <p:spPr>
            <a:xfrm>
              <a:off x="338759" y="288798"/>
              <a:ext cx="4330776" cy="9398001"/>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5">
                <a:alphaModFix/>
              </a:blip>
              <a:stretch>
                <a:fillRect b="-1303" l="0" r="0" t="-130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 name="Google Shape;88;p1"/>
          <p:cNvSpPr/>
          <p:nvPr/>
        </p:nvSpPr>
        <p:spPr>
          <a:xfrm>
            <a:off x="-4953000" y="3555273"/>
            <a:ext cx="12051112" cy="11418027"/>
          </a:xfrm>
          <a:custGeom>
            <a:rect b="b" l="l" r="r" t="t"/>
            <a:pathLst>
              <a:path extrusionOk="0" h="15224036" w="16068150">
                <a:moveTo>
                  <a:pt x="0" y="0"/>
                </a:moveTo>
                <a:lnTo>
                  <a:pt x="16068150" y="0"/>
                </a:lnTo>
                <a:lnTo>
                  <a:pt x="16068150" y="15224036"/>
                </a:lnTo>
                <a:lnTo>
                  <a:pt x="0" y="1522403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12066600" y="5143500"/>
            <a:ext cx="5729589" cy="4114800"/>
          </a:xfrm>
          <a:custGeom>
            <a:rect b="b" l="l" r="r" t="t"/>
            <a:pathLst>
              <a:path extrusionOk="0" h="5486400" w="7639452">
                <a:moveTo>
                  <a:pt x="0" y="0"/>
                </a:moveTo>
                <a:lnTo>
                  <a:pt x="7639452" y="0"/>
                </a:lnTo>
                <a:lnTo>
                  <a:pt x="7639452" y="5486400"/>
                </a:lnTo>
                <a:lnTo>
                  <a:pt x="0" y="548640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0" name="Google Shape;90;p1"/>
          <p:cNvPicPr preferRelativeResize="0"/>
          <p:nvPr/>
        </p:nvPicPr>
        <p:blipFill rotWithShape="1">
          <a:blip r:embed="rId8">
            <a:alphaModFix/>
          </a:blip>
          <a:srcRect b="29504" l="0" r="0" t="38551"/>
          <a:stretch/>
        </p:blipFill>
        <p:spPr>
          <a:xfrm>
            <a:off x="5504269" y="343597"/>
            <a:ext cx="8761291" cy="27987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17bc22fca0_1_10"/>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193" name="Google Shape;193;g317bc22fca0_1_10"/>
          <p:cNvSpPr/>
          <p:nvPr/>
        </p:nvSpPr>
        <p:spPr>
          <a:xfrm>
            <a:off x="1143002" y="3313150"/>
            <a:ext cx="7696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0"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3: Map and Location</a:t>
            </a:r>
            <a:br>
              <a:rPr b="1" lang="en-US" sz="3600" u="sng">
                <a:solidFill>
                  <a:schemeClr val="dk1"/>
                </a:solidFill>
                <a:latin typeface="Times New Roman"/>
                <a:ea typeface="Times New Roman"/>
                <a:cs typeface="Times New Roman"/>
                <a:sym typeface="Times New Roman"/>
              </a:rPr>
            </a:br>
            <a:r>
              <a:rPr b="1" lang="en-US" sz="3600" u="sng">
                <a:solidFill>
                  <a:schemeClr val="dk1"/>
                </a:solidFill>
                <a:latin typeface="Times New Roman"/>
                <a:ea typeface="Times New Roman"/>
                <a:cs typeface="Times New Roman"/>
                <a:sym typeface="Times New Roman"/>
              </a:rPr>
              <a:t>Services</a:t>
            </a:r>
            <a:endParaRPr b="1" sz="3600" u="sng">
              <a:solidFill>
                <a:schemeClr val="dk1"/>
              </a:solidFill>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Roboto"/>
              <a:buChar char="➔"/>
            </a:pPr>
            <a:r>
              <a:rPr b="1" lang="en-US" sz="2400">
                <a:latin typeface="Times New Roman"/>
                <a:ea typeface="Times New Roman"/>
                <a:cs typeface="Times New Roman"/>
                <a:sym typeface="Times New Roman"/>
              </a:rPr>
              <a:t>Location services: </a:t>
            </a:r>
            <a:r>
              <a:rPr i="0" lang="en-US" sz="2400" u="none" strike="noStrike">
                <a:solidFill>
                  <a:srgbClr val="000000"/>
                </a:solidFill>
                <a:latin typeface="Times New Roman"/>
                <a:ea typeface="Times New Roman"/>
                <a:cs typeface="Times New Roman"/>
                <a:sym typeface="Times New Roman"/>
              </a:rPr>
              <a:t>Integration with a mapping API (Here Maps API).</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Location Permissions: </a:t>
            </a:r>
            <a:r>
              <a:rPr i="0" lang="en-US" sz="2400" u="none" strike="noStrike">
                <a:solidFill>
                  <a:srgbClr val="000000"/>
                </a:solidFill>
                <a:latin typeface="Times New Roman"/>
                <a:ea typeface="Times New Roman"/>
                <a:cs typeface="Times New Roman"/>
                <a:sym typeface="Times New Roman"/>
              </a:rPr>
              <a:t>Real-time location </a:t>
            </a:r>
            <a:r>
              <a:rPr lang="en-US" sz="2400">
                <a:latin typeface="Times New Roman"/>
                <a:ea typeface="Times New Roman"/>
                <a:cs typeface="Times New Roman"/>
                <a:sym typeface="Times New Roman"/>
              </a:rPr>
              <a:t>tracking,</a:t>
            </a:r>
            <a:r>
              <a:rPr i="0" lang="en-US" sz="2400" u="none" strike="noStrike">
                <a:solidFill>
                  <a:srgbClr val="000000"/>
                </a:solidFill>
                <a:latin typeface="Times New Roman"/>
                <a:ea typeface="Times New Roman"/>
                <a:cs typeface="Times New Roman"/>
                <a:sym typeface="Times New Roman"/>
              </a:rPr>
              <a:t> such as </a:t>
            </a:r>
            <a:r>
              <a:rPr lang="en-US" sz="2400">
                <a:latin typeface="Times New Roman"/>
                <a:ea typeface="Times New Roman"/>
                <a:cs typeface="Times New Roman"/>
                <a:sym typeface="Times New Roman"/>
              </a:rPr>
              <a:t>current live user location.</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i="0" lang="en-US" sz="2400" u="none" strike="noStrike">
                <a:solidFill>
                  <a:srgbClr val="000000"/>
                </a:solidFill>
                <a:latin typeface="Times New Roman"/>
                <a:ea typeface="Times New Roman"/>
                <a:cs typeface="Times New Roman"/>
                <a:sym typeface="Times New Roman"/>
              </a:rPr>
              <a:t>Geocoding and reverse geocoding.</a:t>
            </a:r>
            <a:endParaRPr>
              <a:latin typeface="Times New Roman"/>
              <a:ea typeface="Times New Roman"/>
              <a:cs typeface="Times New Roman"/>
              <a:sym typeface="Times New Roman"/>
            </a:endParaRPr>
          </a:p>
        </p:txBody>
      </p:sp>
      <p:sp>
        <p:nvSpPr>
          <p:cNvPr id="194" name="Google Shape;194;g317bc22fca0_1_10"/>
          <p:cNvSpPr/>
          <p:nvPr/>
        </p:nvSpPr>
        <p:spPr>
          <a:xfrm>
            <a:off x="9114113"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195" name="Google Shape;195;g317bc22fca0_1_10"/>
          <p:cNvSpPr/>
          <p:nvPr/>
        </p:nvSpPr>
        <p:spPr>
          <a:xfrm>
            <a:off x="1213862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196" name="Google Shape;196;g317bc22fca0_1_10"/>
          <p:cNvSpPr/>
          <p:nvPr/>
        </p:nvSpPr>
        <p:spPr>
          <a:xfrm>
            <a:off x="1516312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202" name="Google Shape;202;p11"/>
          <p:cNvSpPr/>
          <p:nvPr/>
        </p:nvSpPr>
        <p:spPr>
          <a:xfrm>
            <a:off x="1143000" y="3314700"/>
            <a:ext cx="7699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396961"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4: Find and Confirm Ride</a:t>
            </a:r>
            <a:endParaRPr>
              <a:latin typeface="Times New Roman"/>
              <a:ea typeface="Times New Roman"/>
              <a:cs typeface="Times New Roman"/>
              <a:sym typeface="Times New Roman"/>
            </a:endParaRPr>
          </a:p>
          <a:p>
            <a:pPr indent="76200" lvl="0" marL="457200" marR="396961" rtl="0" algn="l">
              <a:lnSpc>
                <a:spcPct val="150000"/>
              </a:lnSpc>
              <a:spcBef>
                <a:spcPts val="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Find Ride: </a:t>
            </a:r>
            <a:r>
              <a:rPr lang="en-US" sz="2400">
                <a:latin typeface="Times New Roman"/>
                <a:ea typeface="Times New Roman"/>
                <a:cs typeface="Times New Roman"/>
                <a:sym typeface="Times New Roman"/>
              </a:rPr>
              <a:t>Search </a:t>
            </a:r>
            <a:r>
              <a:rPr i="0" lang="en-US" sz="2400" u="none" strike="noStrike">
                <a:solidFill>
                  <a:srgbClr val="000000"/>
                </a:solidFill>
                <a:latin typeface="Times New Roman"/>
                <a:ea typeface="Times New Roman"/>
                <a:cs typeface="Times New Roman"/>
                <a:sym typeface="Times New Roman"/>
              </a:rPr>
              <a:t>rides for </a:t>
            </a:r>
            <a:r>
              <a:rPr lang="en-US" sz="2400">
                <a:latin typeface="Times New Roman"/>
                <a:ea typeface="Times New Roman"/>
                <a:cs typeface="Times New Roman"/>
                <a:sym typeface="Times New Roman"/>
              </a:rPr>
              <a:t>pickup and destination locations.</a:t>
            </a:r>
            <a:endParaRPr>
              <a:latin typeface="Times New Roman"/>
              <a:ea typeface="Times New Roman"/>
              <a:cs typeface="Times New Roman"/>
              <a:sym typeface="Times New Roman"/>
            </a:endParaRPr>
          </a:p>
          <a:p>
            <a:pPr indent="76200" lvl="0" marL="457200" marR="396961"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Driver Selection: </a:t>
            </a:r>
            <a:r>
              <a:rPr lang="en-US" sz="2400">
                <a:latin typeface="Times New Roman"/>
                <a:ea typeface="Times New Roman"/>
                <a:cs typeface="Times New Roman"/>
                <a:sym typeface="Times New Roman"/>
              </a:rPr>
              <a:t>Select driver with best ride.</a:t>
            </a:r>
            <a:endParaRPr>
              <a:latin typeface="Times New Roman"/>
              <a:ea typeface="Times New Roman"/>
              <a:cs typeface="Times New Roman"/>
              <a:sym typeface="Times New Roman"/>
            </a:endParaRPr>
          </a:p>
          <a:p>
            <a:pPr indent="76200" lvl="0" marL="457200" marR="396961"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Confirm Ride: </a:t>
            </a:r>
            <a:r>
              <a:rPr lang="en-US" sz="2400">
                <a:latin typeface="Times New Roman"/>
                <a:ea typeface="Times New Roman"/>
                <a:cs typeface="Times New Roman"/>
                <a:sym typeface="Times New Roman"/>
              </a:rPr>
              <a:t>Review ride details.</a:t>
            </a:r>
            <a:endParaRPr b="1" sz="2400">
              <a:solidFill>
                <a:schemeClr val="dk1"/>
              </a:solidFill>
              <a:latin typeface="Times New Roman"/>
              <a:ea typeface="Times New Roman"/>
              <a:cs typeface="Times New Roman"/>
              <a:sym typeface="Times New Roman"/>
            </a:endParaRPr>
          </a:p>
        </p:txBody>
      </p:sp>
      <p:sp>
        <p:nvSpPr>
          <p:cNvPr id="203" name="Google Shape;203;p11"/>
          <p:cNvSpPr/>
          <p:nvPr/>
        </p:nvSpPr>
        <p:spPr>
          <a:xfrm>
            <a:off x="9191275"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204" name="Google Shape;204;p11"/>
          <p:cNvSpPr/>
          <p:nvPr/>
        </p:nvSpPr>
        <p:spPr>
          <a:xfrm>
            <a:off x="12203524"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205" name="Google Shape;205;p11"/>
          <p:cNvSpPr/>
          <p:nvPr/>
        </p:nvSpPr>
        <p:spPr>
          <a:xfrm>
            <a:off x="15215775"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17bc22fca0_1_17"/>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211" name="Google Shape;211;g317bc22fca0_1_17"/>
          <p:cNvSpPr/>
          <p:nvPr/>
        </p:nvSpPr>
        <p:spPr>
          <a:xfrm>
            <a:off x="1143002" y="3313150"/>
            <a:ext cx="7696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373791"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5: Payments</a:t>
            </a:r>
            <a:endParaRPr>
              <a:latin typeface="Times New Roman"/>
              <a:ea typeface="Times New Roman"/>
              <a:cs typeface="Times New Roman"/>
              <a:sym typeface="Times New Roman"/>
            </a:endParaRPr>
          </a:p>
          <a:p>
            <a:pPr indent="76200" lvl="0" marL="457200" marR="373791" rtl="0" algn="l">
              <a:lnSpc>
                <a:spcPct val="150000"/>
              </a:lnSpc>
              <a:spcBef>
                <a:spcPts val="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Payment Services: </a:t>
            </a:r>
            <a:r>
              <a:rPr lang="en-US" sz="2400">
                <a:solidFill>
                  <a:srgbClr val="000000"/>
                </a:solidFill>
                <a:latin typeface="Times New Roman"/>
                <a:ea typeface="Times New Roman"/>
                <a:cs typeface="Times New Roman"/>
                <a:sym typeface="Times New Roman"/>
              </a:rPr>
              <a:t>Payment </a:t>
            </a:r>
            <a:r>
              <a:rPr lang="en-US" sz="2400">
                <a:latin typeface="Times New Roman"/>
                <a:ea typeface="Times New Roman"/>
                <a:cs typeface="Times New Roman"/>
                <a:sym typeface="Times New Roman"/>
              </a:rPr>
              <a:t>integration</a:t>
            </a:r>
            <a:r>
              <a:rPr lang="en-US" sz="2400">
                <a:solidFill>
                  <a:srgbClr val="000000"/>
                </a:solidFill>
                <a:latin typeface="Times New Roman"/>
                <a:ea typeface="Times New Roman"/>
                <a:cs typeface="Times New Roman"/>
                <a:sym typeface="Times New Roman"/>
              </a:rPr>
              <a:t> using services such as Stripe Pa</a:t>
            </a:r>
            <a:r>
              <a:rPr lang="en-US" sz="2400">
                <a:latin typeface="Times New Roman"/>
                <a:ea typeface="Times New Roman"/>
                <a:cs typeface="Times New Roman"/>
                <a:sym typeface="Times New Roman"/>
              </a:rPr>
              <a:t>yment Service.</a:t>
            </a:r>
            <a:endParaRPr>
              <a:latin typeface="Times New Roman"/>
              <a:ea typeface="Times New Roman"/>
              <a:cs typeface="Times New Roman"/>
              <a:sym typeface="Times New Roman"/>
            </a:endParaRPr>
          </a:p>
          <a:p>
            <a:pPr indent="76200" lvl="0" marL="457200" marR="373791"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Payment methods:</a:t>
            </a:r>
            <a:r>
              <a:rPr lang="en-US" sz="2400">
                <a:latin typeface="Times New Roman"/>
                <a:ea typeface="Times New Roman"/>
                <a:cs typeface="Times New Roman"/>
                <a:sym typeface="Times New Roman"/>
              </a:rPr>
              <a:t> Payment options </a:t>
            </a:r>
            <a:r>
              <a:rPr i="0" lang="en-US" sz="2400" u="none" strike="noStrike">
                <a:solidFill>
                  <a:srgbClr val="000000"/>
                </a:solidFill>
                <a:latin typeface="Times New Roman"/>
                <a:ea typeface="Times New Roman"/>
                <a:cs typeface="Times New Roman"/>
                <a:sym typeface="Times New Roman"/>
              </a:rPr>
              <a:t>such as </a:t>
            </a:r>
            <a:r>
              <a:rPr lang="en-US" sz="2400">
                <a:latin typeface="Times New Roman"/>
                <a:ea typeface="Times New Roman"/>
                <a:cs typeface="Times New Roman"/>
                <a:sym typeface="Times New Roman"/>
              </a:rPr>
              <a:t>debit/credit card payment, etc.</a:t>
            </a:r>
            <a:endParaRPr>
              <a:latin typeface="Times New Roman"/>
              <a:ea typeface="Times New Roman"/>
              <a:cs typeface="Times New Roman"/>
              <a:sym typeface="Times New Roman"/>
            </a:endParaRPr>
          </a:p>
          <a:p>
            <a:pPr indent="76200" lvl="0" marL="457200" marR="373791"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Payment Success: </a:t>
            </a:r>
            <a:r>
              <a:rPr i="0" lang="en-US" sz="2400" u="none" strike="noStrike">
                <a:solidFill>
                  <a:srgbClr val="000000"/>
                </a:solidFill>
                <a:latin typeface="Times New Roman"/>
                <a:ea typeface="Times New Roman"/>
                <a:cs typeface="Times New Roman"/>
                <a:sym typeface="Times New Roman"/>
              </a:rPr>
              <a:t>Payment confirmation message informing about successful transaction.</a:t>
            </a:r>
            <a:endParaRPr>
              <a:latin typeface="Times New Roman"/>
              <a:ea typeface="Times New Roman"/>
              <a:cs typeface="Times New Roman"/>
              <a:sym typeface="Times New Roman"/>
            </a:endParaRPr>
          </a:p>
        </p:txBody>
      </p:sp>
      <p:sp>
        <p:nvSpPr>
          <p:cNvPr id="212" name="Google Shape;212;g317bc22fca0_1_17"/>
          <p:cNvSpPr/>
          <p:nvPr/>
        </p:nvSpPr>
        <p:spPr>
          <a:xfrm>
            <a:off x="909702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213" name="Google Shape;213;g317bc22fca0_1_17"/>
          <p:cNvSpPr/>
          <p:nvPr/>
        </p:nvSpPr>
        <p:spPr>
          <a:xfrm>
            <a:off x="1214227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214" name="Google Shape;214;g317bc22fca0_1_17"/>
          <p:cNvSpPr/>
          <p:nvPr/>
        </p:nvSpPr>
        <p:spPr>
          <a:xfrm>
            <a:off x="1511132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p:nvPr/>
        </p:nvSpPr>
        <p:spPr>
          <a:xfrm>
            <a:off x="165826"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220" name="Google Shape;220;p24"/>
          <p:cNvSpPr/>
          <p:nvPr/>
        </p:nvSpPr>
        <p:spPr>
          <a:xfrm>
            <a:off x="3155862"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221" name="Google Shape;221;p24"/>
          <p:cNvSpPr/>
          <p:nvPr/>
        </p:nvSpPr>
        <p:spPr>
          <a:xfrm>
            <a:off x="6188462"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
        <p:nvSpPr>
          <p:cNvPr id="222" name="Google Shape;222;p24"/>
          <p:cNvSpPr/>
          <p:nvPr/>
        </p:nvSpPr>
        <p:spPr>
          <a:xfrm>
            <a:off x="9199788"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6">
              <a:alphaModFix/>
            </a:blip>
            <a:stretch>
              <a:fillRect b="0" l="0" r="0" t="0"/>
            </a:stretch>
          </a:blipFill>
          <a:ln>
            <a:noFill/>
          </a:ln>
        </p:spPr>
      </p:sp>
      <p:sp>
        <p:nvSpPr>
          <p:cNvPr id="223" name="Google Shape;223;p24"/>
          <p:cNvSpPr/>
          <p:nvPr/>
        </p:nvSpPr>
        <p:spPr>
          <a:xfrm>
            <a:off x="12211088"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7">
              <a:alphaModFix/>
            </a:blip>
            <a:stretch>
              <a:fillRect b="0" l="0" r="0" t="0"/>
            </a:stretch>
          </a:blipFill>
          <a:ln>
            <a:noFill/>
          </a:ln>
        </p:spPr>
      </p:sp>
      <p:sp>
        <p:nvSpPr>
          <p:cNvPr id="224" name="Google Shape;224;p24"/>
          <p:cNvSpPr/>
          <p:nvPr/>
        </p:nvSpPr>
        <p:spPr>
          <a:xfrm>
            <a:off x="15222400"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8">
              <a:alphaModFix/>
            </a:blip>
            <a:stretch>
              <a:fillRect b="0" l="0" r="0" t="0"/>
            </a:stretch>
          </a:blipFill>
          <a:ln>
            <a:noFill/>
          </a:ln>
        </p:spPr>
      </p:sp>
      <p:sp>
        <p:nvSpPr>
          <p:cNvPr id="225" name="Google Shape;225;p24"/>
          <p:cNvSpPr txBox="1"/>
          <p:nvPr/>
        </p:nvSpPr>
        <p:spPr>
          <a:xfrm>
            <a:off x="3637950" y="776950"/>
            <a:ext cx="110121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Google OAuth Authentication</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preencoded.png" id="230" name="Google Shape;230;p26"/>
          <p:cNvPicPr preferRelativeResize="0"/>
          <p:nvPr/>
        </p:nvPicPr>
        <p:blipFill rotWithShape="1">
          <a:blip r:embed="rId3">
            <a:alphaModFix amt="50000"/>
          </a:blip>
          <a:srcRect b="0" l="0" r="0" t="0"/>
          <a:stretch/>
        </p:blipFill>
        <p:spPr>
          <a:xfrm>
            <a:off x="0" y="0"/>
            <a:ext cx="18284162" cy="3543300"/>
          </a:xfrm>
          <a:prstGeom prst="rect">
            <a:avLst/>
          </a:prstGeom>
          <a:noFill/>
          <a:ln>
            <a:noFill/>
          </a:ln>
        </p:spPr>
      </p:pic>
      <p:sp>
        <p:nvSpPr>
          <p:cNvPr id="231" name="Google Shape;231;p26"/>
          <p:cNvSpPr/>
          <p:nvPr/>
        </p:nvSpPr>
        <p:spPr>
          <a:xfrm>
            <a:off x="1143000" y="5981700"/>
            <a:ext cx="5562600" cy="2743200"/>
          </a:xfrm>
          <a:prstGeom prst="roundRect">
            <a:avLst>
              <a:gd fmla="val 1681" name="adj"/>
            </a:avLst>
          </a:prstGeom>
          <a:solidFill>
            <a:srgbClr val="F3F3F3"/>
          </a:solid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Convenience and Accessibility</a:t>
            </a:r>
            <a:endParaRPr>
              <a:latin typeface="Times New Roman"/>
              <a:ea typeface="Times New Roman"/>
              <a:cs typeface="Times New Roman"/>
              <a:sym typeface="Times New Roman"/>
            </a:endParaRPr>
          </a:p>
        </p:txBody>
      </p:sp>
      <p:sp>
        <p:nvSpPr>
          <p:cNvPr id="232" name="Google Shape;232;p26"/>
          <p:cNvSpPr txBox="1"/>
          <p:nvPr/>
        </p:nvSpPr>
        <p:spPr>
          <a:xfrm>
            <a:off x="1143000" y="4076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Project Outcomes</a:t>
            </a:r>
            <a:endParaRPr>
              <a:latin typeface="Times New Roman"/>
              <a:ea typeface="Times New Roman"/>
              <a:cs typeface="Times New Roman"/>
              <a:sym typeface="Times New Roman"/>
            </a:endParaRPr>
          </a:p>
        </p:txBody>
      </p:sp>
      <p:sp>
        <p:nvSpPr>
          <p:cNvPr id="233" name="Google Shape;233;p26"/>
          <p:cNvSpPr/>
          <p:nvPr/>
        </p:nvSpPr>
        <p:spPr>
          <a:xfrm>
            <a:off x="6917871" y="5981700"/>
            <a:ext cx="5159829" cy="2743200"/>
          </a:xfrm>
          <a:prstGeom prst="roundRect">
            <a:avLst>
              <a:gd fmla="val 1681" name="adj"/>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Flexibility</a:t>
            </a:r>
            <a:endParaRPr>
              <a:latin typeface="Times New Roman"/>
              <a:ea typeface="Times New Roman"/>
              <a:cs typeface="Times New Roman"/>
              <a:sym typeface="Times New Roman"/>
            </a:endParaRPr>
          </a:p>
        </p:txBody>
      </p:sp>
      <p:sp>
        <p:nvSpPr>
          <p:cNvPr id="234" name="Google Shape;234;p26"/>
          <p:cNvSpPr/>
          <p:nvPr/>
        </p:nvSpPr>
        <p:spPr>
          <a:xfrm>
            <a:off x="12289972" y="5981700"/>
            <a:ext cx="5159829" cy="2743200"/>
          </a:xfrm>
          <a:prstGeom prst="roundRect">
            <a:avLst>
              <a:gd fmla="val 1681" name="adj"/>
            </a:avLst>
          </a:prstGeom>
          <a:solidFill>
            <a:srgbClr val="F3F3F3"/>
          </a:solid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Safety</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240" name="Google Shape;240;p27"/>
          <p:cNvSpPr/>
          <p:nvPr/>
        </p:nvSpPr>
        <p:spPr>
          <a:xfrm>
            <a:off x="1143000" y="2705100"/>
            <a:ext cx="15849600" cy="7010400"/>
          </a:xfrm>
          <a:prstGeom prst="roundRect">
            <a:avLst>
              <a:gd fmla="val 1681" name="adj"/>
            </a:avLst>
          </a:prstGeom>
          <a:solidFill>
            <a:srgbClr val="F3F3F3"/>
          </a:solidFill>
          <a:ln>
            <a:noFill/>
          </a:ln>
        </p:spPr>
        <p:txBody>
          <a:bodyPr anchorCtr="0" anchor="ctr" bIns="45700" lIns="91425" spcFirstLastPara="1" rIns="91425" wrap="square" tIns="45700">
            <a:noAutofit/>
          </a:bodyPr>
          <a:lstStyle/>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3">
                  <a:extLst>
                    <a:ext uri="{A12FA001-AC4F-418D-AE19-62706E023703}">
                      <ahyp:hlinkClr val="tx"/>
                    </a:ext>
                  </a:extLst>
                </a:hlinkClick>
              </a:rPr>
              <a:t>https://www.zetaton.com/blog/ride-hailing-apps</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4">
                  <a:extLst>
                    <a:ext uri="{A12FA001-AC4F-418D-AE19-62706E023703}">
                      <ahyp:hlinkClr val="tx"/>
                    </a:ext>
                  </a:extLst>
                </a:hlinkClick>
              </a:rPr>
              <a:t>https://www.uber.com/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5">
                  <a:extLst>
                    <a:ext uri="{A12FA001-AC4F-418D-AE19-62706E023703}">
                      <ahyp:hlinkClr val="tx"/>
                    </a:ext>
                  </a:extLst>
                </a:hlinkClick>
              </a:rPr>
              <a:t>https://www.rodbez.in/</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6">
                  <a:extLst>
                    <a:ext uri="{A12FA001-AC4F-418D-AE19-62706E023703}">
                      <ahyp:hlinkClr val="tx"/>
                    </a:ext>
                  </a:extLst>
                </a:hlinkClick>
              </a:rPr>
              <a:t>https://indrive.com/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7">
                  <a:extLst>
                    <a:ext uri="{A12FA001-AC4F-418D-AE19-62706E023703}">
                      <ahyp:hlinkClr val="tx"/>
                    </a:ext>
                  </a:extLst>
                </a:hlinkClick>
              </a:rPr>
              <a:t>https://www.olacabs.com/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8">
                  <a:extLst>
                    <a:ext uri="{A12FA001-AC4F-418D-AE19-62706E023703}">
                      <ahyp:hlinkClr val="tx"/>
                    </a:ext>
                  </a:extLst>
                </a:hlinkClick>
              </a:rPr>
              <a:t>https://www.here.com/docs/bundle/geocoding-and-search-api-developer-guide/page/topics/quick-start.html</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9">
                  <a:extLst>
                    <a:ext uri="{A12FA001-AC4F-418D-AE19-62706E023703}">
                      <ahyp:hlinkClr val="tx"/>
                    </a:ext>
                  </a:extLst>
                </a:hlinkClick>
              </a:rPr>
              <a:t>https://www.clerk.com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10">
                  <a:extLst>
                    <a:ext uri="{A12FA001-AC4F-418D-AE19-62706E023703}">
                      <ahyp:hlinkClr val="tx"/>
                    </a:ext>
                  </a:extLst>
                </a:hlinkClick>
              </a:rPr>
              <a:t>https://www.stripe.com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i="0" lang="en-US" sz="2400" u="sng" strike="noStrike">
                <a:solidFill>
                  <a:srgbClr val="0097A7"/>
                </a:solidFill>
                <a:latin typeface="Times New Roman"/>
                <a:ea typeface="Times New Roman"/>
                <a:cs typeface="Times New Roman"/>
                <a:sym typeface="Times New Roman"/>
                <a:hlinkClick r:id="rId11">
                  <a:extLst>
                    <a:ext uri="{A12FA001-AC4F-418D-AE19-62706E023703}">
                      <ahyp:hlinkClr val="tx"/>
                    </a:ext>
                  </a:extLst>
                </a:hlinkClick>
              </a:rPr>
              <a:t>https://stackoverflow.com/questions/56417594/how-to-make-polyline-follow-roads-in-react-native-maps-with-here-api</a:t>
            </a:r>
            <a:endParaRPr i="0" sz="2400" u="none" strike="noStrike">
              <a:solidFill>
                <a:srgbClr val="333333"/>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17bc22fca0_1_0"/>
          <p:cNvSpPr txBox="1"/>
          <p:nvPr/>
        </p:nvSpPr>
        <p:spPr>
          <a:xfrm>
            <a:off x="3637946" y="4481691"/>
            <a:ext cx="11012100" cy="13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8600">
                <a:solidFill>
                  <a:srgbClr val="2B2B2B"/>
                </a:solidFill>
                <a:latin typeface="Times New Roman"/>
                <a:ea typeface="Times New Roman"/>
                <a:cs typeface="Times New Roman"/>
                <a:sym typeface="Times New Roman"/>
              </a:rPr>
              <a:t>Thank </a:t>
            </a:r>
            <a:r>
              <a:rPr b="1" lang="en-US" sz="8600">
                <a:solidFill>
                  <a:srgbClr val="2B2B2B"/>
                </a:solidFill>
                <a:latin typeface="Times New Roman"/>
                <a:ea typeface="Times New Roman"/>
                <a:cs typeface="Times New Roman"/>
                <a:sym typeface="Times New Roman"/>
              </a:rPr>
              <a:t>you</a:t>
            </a:r>
            <a:r>
              <a:rPr b="1" lang="en-US" sz="8600">
                <a:solidFill>
                  <a:srgbClr val="2B2B2B"/>
                </a:solidFill>
                <a:latin typeface="Times New Roman"/>
                <a:ea typeface="Times New Roman"/>
                <a:cs typeface="Times New Roman"/>
                <a:sym typeface="Times New Roman"/>
              </a:rPr>
              <a:t>!</a:t>
            </a:r>
            <a:endParaRPr sz="8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p:nvPr/>
        </p:nvSpPr>
        <p:spPr>
          <a:xfrm rot="5400000">
            <a:off x="-40001" y="13463"/>
            <a:ext cx="10313537" cy="10233536"/>
          </a:xfrm>
          <a:custGeom>
            <a:rect b="b" l="l" r="r" t="t"/>
            <a:pathLst>
              <a:path extrusionOk="0" h="6339840" w="6350000">
                <a:moveTo>
                  <a:pt x="6350000" y="6339840"/>
                </a:moveTo>
                <a:lnTo>
                  <a:pt x="0" y="6339840"/>
                </a:lnTo>
                <a:lnTo>
                  <a:pt x="0" y="0"/>
                </a:lnTo>
                <a:close/>
              </a:path>
            </a:pathLst>
          </a:custGeom>
          <a:solidFill>
            <a:srgbClr val="A5C3DE">
              <a:alpha val="19607"/>
            </a:srgbClr>
          </a:solidFill>
          <a:ln>
            <a:noFill/>
          </a:ln>
        </p:spPr>
      </p:sp>
      <p:sp>
        <p:nvSpPr>
          <p:cNvPr id="96" name="Google Shape;96;p3"/>
          <p:cNvSpPr/>
          <p:nvPr/>
        </p:nvSpPr>
        <p:spPr>
          <a:xfrm>
            <a:off x="228600" y="2095500"/>
            <a:ext cx="6400800" cy="6706187"/>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C5D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txBox="1"/>
          <p:nvPr/>
        </p:nvSpPr>
        <p:spPr>
          <a:xfrm>
            <a:off x="5661536" y="2154671"/>
            <a:ext cx="9144000" cy="230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4800" u="none" strike="noStrike">
                <a:solidFill>
                  <a:srgbClr val="000000"/>
                </a:solidFill>
                <a:latin typeface="Times New Roman"/>
                <a:ea typeface="Times New Roman"/>
                <a:cs typeface="Times New Roman"/>
                <a:sym typeface="Times New Roman"/>
              </a:rPr>
              <a:t>Mini Project (KCA353)</a:t>
            </a:r>
            <a:endParaRPr sz="4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4800" u="none" strike="noStrike">
                <a:solidFill>
                  <a:srgbClr val="000000"/>
                </a:solidFill>
                <a:latin typeface="Times New Roman"/>
                <a:ea typeface="Times New Roman"/>
                <a:cs typeface="Times New Roman"/>
                <a:sym typeface="Times New Roman"/>
              </a:rPr>
              <a:t>Odd Semester</a:t>
            </a:r>
            <a:endParaRPr sz="4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4800" u="none" strike="noStrike">
                <a:solidFill>
                  <a:srgbClr val="000000"/>
                </a:solidFill>
                <a:latin typeface="Times New Roman"/>
                <a:ea typeface="Times New Roman"/>
                <a:cs typeface="Times New Roman"/>
                <a:sym typeface="Times New Roman"/>
              </a:rPr>
              <a:t>Session 2024-25</a:t>
            </a:r>
            <a:endParaRPr sz="4800">
              <a:solidFill>
                <a:schemeClr val="dk1"/>
              </a:solidFill>
              <a:latin typeface="Times New Roman"/>
              <a:ea typeface="Times New Roman"/>
              <a:cs typeface="Times New Roman"/>
              <a:sym typeface="Times New Roman"/>
            </a:endParaRPr>
          </a:p>
        </p:txBody>
      </p:sp>
      <p:sp>
        <p:nvSpPr>
          <p:cNvPr id="98" name="Google Shape;98;p3"/>
          <p:cNvSpPr txBox="1"/>
          <p:nvPr/>
        </p:nvSpPr>
        <p:spPr>
          <a:xfrm>
            <a:off x="5795851" y="5130231"/>
            <a:ext cx="9144000" cy="338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u="sng">
                <a:solidFill>
                  <a:schemeClr val="dk1"/>
                </a:solidFill>
                <a:latin typeface="Times New Roman"/>
                <a:ea typeface="Times New Roman"/>
                <a:cs typeface="Times New Roman"/>
                <a:sym typeface="Times New Roman"/>
              </a:rPr>
              <a:t>GB09: </a:t>
            </a:r>
            <a:r>
              <a:rPr b="1" i="0" lang="en-US" sz="6600" u="sng" strike="noStrike">
                <a:solidFill>
                  <a:schemeClr val="dk1"/>
                </a:solidFill>
                <a:latin typeface="Times New Roman"/>
                <a:ea typeface="Times New Roman"/>
                <a:cs typeface="Times New Roman"/>
                <a:sym typeface="Times New Roman"/>
              </a:rPr>
              <a:t>ChaloRidePe</a:t>
            </a:r>
            <a:endParaRPr>
              <a:latin typeface="Times New Roman"/>
              <a:ea typeface="Times New Roman"/>
              <a:cs typeface="Times New Roman"/>
              <a:sym typeface="Times New Roman"/>
            </a:endParaRPr>
          </a:p>
          <a:p>
            <a:pPr indent="0" lvl="0" marL="0" marR="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Meenakshi Bharadwaj (2300290140102)</a:t>
            </a:r>
            <a:endParaRPr sz="32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Murari Kumar Jha</a:t>
            </a:r>
            <a:r>
              <a:rPr lang="en-US" sz="3200">
                <a:latin typeface="Times New Roman"/>
                <a:ea typeface="Times New Roman"/>
                <a:cs typeface="Times New Roman"/>
                <a:sym typeface="Times New Roman"/>
              </a:rPr>
              <a:t> (</a:t>
            </a:r>
            <a:r>
              <a:rPr i="0" lang="en-US" sz="3200" u="none" strike="noStrike">
                <a:solidFill>
                  <a:srgbClr val="000000"/>
                </a:solidFill>
                <a:latin typeface="Times New Roman"/>
                <a:ea typeface="Times New Roman"/>
                <a:cs typeface="Times New Roman"/>
                <a:sym typeface="Times New Roman"/>
              </a:rPr>
              <a:t>2300290140105)</a:t>
            </a:r>
            <a:endParaRPr sz="32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Nikhil Chaudhary</a:t>
            </a:r>
            <a:r>
              <a:rPr lang="en-US" sz="3200">
                <a:latin typeface="Times New Roman"/>
                <a:ea typeface="Times New Roman"/>
                <a:cs typeface="Times New Roman"/>
                <a:sym typeface="Times New Roman"/>
              </a:rPr>
              <a:t> (</a:t>
            </a:r>
            <a:r>
              <a:rPr i="0" lang="en-US" sz="3200" u="none" strike="noStrike">
                <a:solidFill>
                  <a:srgbClr val="000000"/>
                </a:solidFill>
                <a:latin typeface="Times New Roman"/>
                <a:ea typeface="Times New Roman"/>
                <a:cs typeface="Times New Roman"/>
                <a:sym typeface="Times New Roman"/>
              </a:rPr>
              <a:t>2300290140107)</a:t>
            </a:r>
            <a:endParaRPr sz="32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Pawan Gangwar</a:t>
            </a:r>
            <a:r>
              <a:rPr lang="en-US" sz="3200">
                <a:latin typeface="Times New Roman"/>
                <a:ea typeface="Times New Roman"/>
                <a:cs typeface="Times New Roman"/>
                <a:sym typeface="Times New Roman"/>
              </a:rPr>
              <a:t> (</a:t>
            </a:r>
            <a:r>
              <a:rPr i="0" lang="en-US" sz="3200" u="none" strike="noStrike">
                <a:solidFill>
                  <a:srgbClr val="000000"/>
                </a:solidFill>
                <a:latin typeface="Times New Roman"/>
                <a:ea typeface="Times New Roman"/>
                <a:cs typeface="Times New Roman"/>
                <a:sym typeface="Times New Roman"/>
              </a:rPr>
              <a:t>2300290140113)</a:t>
            </a:r>
            <a:endParaRPr sz="3200">
              <a:solidFill>
                <a:schemeClr val="dk1"/>
              </a:solidFill>
              <a:latin typeface="Times New Roman"/>
              <a:ea typeface="Times New Roman"/>
              <a:cs typeface="Times New Roman"/>
              <a:sym typeface="Times New Roman"/>
            </a:endParaRPr>
          </a:p>
        </p:txBody>
      </p:sp>
      <p:sp>
        <p:nvSpPr>
          <p:cNvPr id="99" name="Google Shape;99;p3"/>
          <p:cNvSpPr txBox="1"/>
          <p:nvPr/>
        </p:nvSpPr>
        <p:spPr>
          <a:xfrm>
            <a:off x="14040075" y="8516625"/>
            <a:ext cx="39210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sng">
                <a:solidFill>
                  <a:srgbClr val="000000"/>
                </a:solidFill>
                <a:latin typeface="Times New Roman"/>
                <a:ea typeface="Times New Roman"/>
                <a:cs typeface="Times New Roman"/>
                <a:sym typeface="Times New Roman"/>
              </a:rPr>
              <a:t>Project Supervisor:</a:t>
            </a:r>
            <a:endParaRPr sz="3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Ms. Monika Kansal</a:t>
            </a:r>
            <a:endParaRPr sz="3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Assistant Professor</a:t>
            </a:r>
            <a:endParaRPr sz="3200">
              <a:solidFill>
                <a:schemeClr val="dk1"/>
              </a:solidFill>
              <a:latin typeface="Times New Roman"/>
              <a:ea typeface="Times New Roman"/>
              <a:cs typeface="Times New Roman"/>
              <a:sym typeface="Times New Roman"/>
            </a:endParaRPr>
          </a:p>
        </p:txBody>
      </p:sp>
      <p:sp>
        <p:nvSpPr>
          <p:cNvPr id="100" name="Google Shape;100;p3"/>
          <p:cNvSpPr/>
          <p:nvPr/>
        </p:nvSpPr>
        <p:spPr>
          <a:xfrm>
            <a:off x="39857" y="2628900"/>
            <a:ext cx="7275343" cy="5838391"/>
          </a:xfrm>
          <a:custGeom>
            <a:rect b="b" l="l" r="r" t="t"/>
            <a:pathLst>
              <a:path extrusionOk="0" h="5486400" w="7639452">
                <a:moveTo>
                  <a:pt x="0" y="0"/>
                </a:moveTo>
                <a:lnTo>
                  <a:pt x="7639452" y="0"/>
                </a:lnTo>
                <a:lnTo>
                  <a:pt x="7639452" y="5486400"/>
                </a:lnTo>
                <a:lnTo>
                  <a:pt x="0" y="5486400"/>
                </a:lnTo>
                <a:lnTo>
                  <a:pt x="0" y="0"/>
                </a:lnTo>
                <a:close/>
              </a:path>
            </a:pathLst>
          </a:custGeom>
          <a:blipFill rotWithShape="1">
            <a:blip r:embed="rId3">
              <a:alphaModFix/>
            </a:blip>
            <a:stretch>
              <a:fillRect b="0" l="0" r="0" t="0"/>
            </a:stretch>
          </a:blipFill>
          <a:ln>
            <a:noFill/>
          </a:ln>
          <a:effectLst>
            <a:outerShdw blurRad="142875"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1" name="Google Shape;101;p3"/>
          <p:cNvPicPr preferRelativeResize="0"/>
          <p:nvPr/>
        </p:nvPicPr>
        <p:blipFill rotWithShape="1">
          <a:blip r:embed="rId4">
            <a:alphaModFix/>
          </a:blip>
          <a:srcRect b="0" l="0" r="0" t="0"/>
          <a:stretch/>
        </p:blipFill>
        <p:spPr>
          <a:xfrm>
            <a:off x="0" y="68263"/>
            <a:ext cx="18288000" cy="18748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nvSpPr>
        <p:spPr>
          <a:xfrm>
            <a:off x="1143000" y="1028700"/>
            <a:ext cx="99369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Project Abstract</a:t>
            </a:r>
            <a:endParaRPr>
              <a:latin typeface="Times New Roman"/>
              <a:ea typeface="Times New Roman"/>
              <a:cs typeface="Times New Roman"/>
              <a:sym typeface="Times New Roman"/>
            </a:endParaRPr>
          </a:p>
        </p:txBody>
      </p:sp>
      <p:sp>
        <p:nvSpPr>
          <p:cNvPr id="107" name="Google Shape;107;p4"/>
          <p:cNvSpPr txBox="1"/>
          <p:nvPr/>
        </p:nvSpPr>
        <p:spPr>
          <a:xfrm>
            <a:off x="1117600" y="2940237"/>
            <a:ext cx="9474300" cy="6003000"/>
          </a:xfrm>
          <a:prstGeom prst="rect">
            <a:avLst/>
          </a:prstGeom>
          <a:noFill/>
          <a:ln>
            <a:noFill/>
          </a:ln>
        </p:spPr>
        <p:txBody>
          <a:bodyPr anchorCtr="0" anchor="t" bIns="45700" lIns="91425" spcFirstLastPara="1" rIns="91425" wrap="square" tIns="45700">
            <a:spAutoFit/>
          </a:bodyPr>
          <a:lstStyle/>
          <a:p>
            <a:pPr indent="457200" lvl="0" marL="0" marR="0" rtl="0" algn="just">
              <a:spcBef>
                <a:spcPts val="0"/>
              </a:spcBef>
              <a:spcAft>
                <a:spcPts val="0"/>
              </a:spcAft>
              <a:buNone/>
            </a:pPr>
            <a:r>
              <a:rPr i="0" lang="en-US" sz="2400" u="none" strike="noStrike">
                <a:solidFill>
                  <a:srgbClr val="3B3A3B"/>
                </a:solidFill>
                <a:latin typeface="Times New Roman"/>
                <a:ea typeface="Times New Roman"/>
                <a:cs typeface="Times New Roman"/>
                <a:sym typeface="Times New Roman"/>
              </a:rPr>
              <a:t>Today's urban settings demand dependable and effective transportation. As the need for smooth travel options in crowded places grows, ChaloRidePe shows up as a vibrant and easy-to-use ride-hailing service. Whether you're traveling to work, attending an important meeting, or exploring new areas of the city, it enables passengers to communicate in real-time with local drivers, guaranteeing a seamless and stress-free journey. ChaloRidePe offers real-time transportation scheduling, precise fare predictions, and safe cashless payment processing. It provides a smooth and safe experience because of its user-friendly interface, which is improved with safety measures and robust validations to guarantee legitimate users. Without the hassles of conventional transportation alternatives, users may easily book trips and complete transactions. ChaloRidePe is a useful tool for traversing today's hectic cities because of its emphasis on client comfort, safety, and efficiency. It offers a dependable, easily available alternative to urban commuting, perfect for both impromptu travel and routine commutes.</a:t>
            </a:r>
            <a:endParaRPr sz="2400">
              <a:solidFill>
                <a:schemeClr val="dk1"/>
              </a:solidFill>
              <a:latin typeface="Times New Roman"/>
              <a:ea typeface="Times New Roman"/>
              <a:cs typeface="Times New Roman"/>
              <a:sym typeface="Times New Roman"/>
            </a:endParaRPr>
          </a:p>
        </p:txBody>
      </p:sp>
      <p:sp>
        <p:nvSpPr>
          <p:cNvPr id="108" name="Google Shape;108;p4"/>
          <p:cNvSpPr/>
          <p:nvPr/>
        </p:nvSpPr>
        <p:spPr>
          <a:xfrm>
            <a:off x="11506200" y="0"/>
            <a:ext cx="67818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8134" l="-50556" r="-119093" t="-307"/>
            </a:stretch>
          </a:blipFill>
          <a:ln>
            <a:noFill/>
          </a:ln>
          <a:effectLst>
            <a:reflection blurRad="0" dir="5400000" dist="38100" endA="0" endPos="30000" fadeDir="5400012" kx="0" rotWithShape="0" algn="bl" stA="50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preencoded.png" id="113" name="Google Shape;113;p5"/>
          <p:cNvPicPr preferRelativeResize="0"/>
          <p:nvPr/>
        </p:nvPicPr>
        <p:blipFill rotWithShape="1">
          <a:blip r:embed="rId3">
            <a:alphaModFix amt="70000"/>
          </a:blip>
          <a:srcRect b="0" l="0" r="0" t="0"/>
          <a:stretch/>
        </p:blipFill>
        <p:spPr>
          <a:xfrm>
            <a:off x="0" y="-1"/>
            <a:ext cx="18288000" cy="3167955"/>
          </a:xfrm>
          <a:prstGeom prst="rect">
            <a:avLst/>
          </a:prstGeom>
          <a:noFill/>
          <a:ln>
            <a:noFill/>
          </a:ln>
        </p:spPr>
      </p:pic>
      <p:sp>
        <p:nvSpPr>
          <p:cNvPr id="114" name="Google Shape;114;p5"/>
          <p:cNvSpPr txBox="1"/>
          <p:nvPr/>
        </p:nvSpPr>
        <p:spPr>
          <a:xfrm>
            <a:off x="1143000" y="3695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Project Objectives and Goals</a:t>
            </a:r>
            <a:endParaRPr>
              <a:latin typeface="Times New Roman"/>
              <a:ea typeface="Times New Roman"/>
              <a:cs typeface="Times New Roman"/>
              <a:sym typeface="Times New Roman"/>
            </a:endParaRPr>
          </a:p>
        </p:txBody>
      </p:sp>
      <p:sp>
        <p:nvSpPr>
          <p:cNvPr id="115" name="Google Shape;115;p5"/>
          <p:cNvSpPr txBox="1"/>
          <p:nvPr/>
        </p:nvSpPr>
        <p:spPr>
          <a:xfrm>
            <a:off x="1143000" y="5067300"/>
            <a:ext cx="11813700" cy="3232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rgbClr val="3B3A3B"/>
                </a:solidFill>
                <a:latin typeface="Times New Roman"/>
                <a:ea typeface="Times New Roman"/>
                <a:cs typeface="Times New Roman"/>
                <a:sym typeface="Times New Roman"/>
              </a:rPr>
              <a:t>The primary</a:t>
            </a:r>
            <a:r>
              <a:rPr i="0" lang="en-US" sz="2400" u="none" strike="noStrike">
                <a:solidFill>
                  <a:srgbClr val="3B3A3B"/>
                </a:solidFill>
                <a:latin typeface="Times New Roman"/>
                <a:ea typeface="Times New Roman"/>
                <a:cs typeface="Times New Roman"/>
                <a:sym typeface="Times New Roman"/>
              </a:rPr>
              <a:t> goal of ChaloRidePe is to </a:t>
            </a:r>
            <a:r>
              <a:rPr lang="en-US" sz="2400">
                <a:solidFill>
                  <a:srgbClr val="3B3A3B"/>
                </a:solidFill>
                <a:latin typeface="Times New Roman"/>
                <a:ea typeface="Times New Roman"/>
                <a:cs typeface="Times New Roman"/>
                <a:sym typeface="Times New Roman"/>
              </a:rPr>
              <a:t>cater to</a:t>
            </a:r>
            <a:r>
              <a:rPr i="0" lang="en-US" sz="2400" u="none" strike="noStrike">
                <a:solidFill>
                  <a:srgbClr val="3B3A3B"/>
                </a:solidFill>
                <a:latin typeface="Times New Roman"/>
                <a:ea typeface="Times New Roman"/>
                <a:cs typeface="Times New Roman"/>
                <a:sym typeface="Times New Roman"/>
              </a:rPr>
              <a:t> its </a:t>
            </a:r>
            <a:r>
              <a:rPr lang="en-US" sz="2400">
                <a:solidFill>
                  <a:srgbClr val="3B3A3B"/>
                </a:solidFill>
                <a:latin typeface="Times New Roman"/>
                <a:ea typeface="Times New Roman"/>
                <a:cs typeface="Times New Roman"/>
                <a:sym typeface="Times New Roman"/>
              </a:rPr>
              <a:t>audience,</a:t>
            </a:r>
            <a:r>
              <a:rPr i="0" lang="en-US" sz="2400" u="none" strike="noStrike">
                <a:solidFill>
                  <a:srgbClr val="3B3A3B"/>
                </a:solidFill>
                <a:latin typeface="Times New Roman"/>
                <a:ea typeface="Times New Roman"/>
                <a:cs typeface="Times New Roman"/>
                <a:sym typeface="Times New Roman"/>
              </a:rPr>
              <a:t> including </a:t>
            </a:r>
            <a:r>
              <a:rPr lang="en-US" sz="2400">
                <a:solidFill>
                  <a:srgbClr val="3B3A3B"/>
                </a:solidFill>
                <a:latin typeface="Times New Roman"/>
                <a:ea typeface="Times New Roman"/>
                <a:cs typeface="Times New Roman"/>
                <a:sym typeface="Times New Roman"/>
              </a:rPr>
              <a:t>passengers.</a:t>
            </a:r>
            <a:endParaRPr sz="2400">
              <a:solidFill>
                <a:srgbClr val="3B3A3B"/>
              </a:solidFill>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Convenience:</a:t>
            </a:r>
            <a:r>
              <a:rPr i="0" lang="en-US" sz="2400" u="none" cap="none" strike="noStrike">
                <a:solidFill>
                  <a:srgbClr val="3B3A3B"/>
                </a:solidFill>
                <a:latin typeface="Times New Roman"/>
                <a:ea typeface="Times New Roman"/>
                <a:cs typeface="Times New Roman"/>
                <a:sym typeface="Times New Roman"/>
              </a:rPr>
              <a:t> Easy to use and understand</a:t>
            </a:r>
            <a:endParaRPr>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Affordability: </a:t>
            </a:r>
            <a:r>
              <a:rPr i="0" lang="en-US" sz="2400" u="none" cap="none" strike="noStrike">
                <a:solidFill>
                  <a:srgbClr val="3B3A3B"/>
                </a:solidFill>
                <a:latin typeface="Times New Roman"/>
                <a:ea typeface="Times New Roman"/>
                <a:cs typeface="Times New Roman"/>
                <a:sym typeface="Times New Roman"/>
              </a:rPr>
              <a:t>To provide </a:t>
            </a:r>
            <a:r>
              <a:rPr b="1" i="0" lang="en-US" sz="2400" u="none" cap="none" strike="noStrike">
                <a:solidFill>
                  <a:srgbClr val="3B3A3B"/>
                </a:solidFill>
                <a:latin typeface="Times New Roman"/>
                <a:ea typeface="Times New Roman"/>
                <a:cs typeface="Times New Roman"/>
                <a:sym typeface="Times New Roman"/>
              </a:rPr>
              <a:t>affordable rides </a:t>
            </a:r>
            <a:r>
              <a:rPr i="0" lang="en-US" sz="2400" u="none" cap="none" strike="noStrike">
                <a:solidFill>
                  <a:srgbClr val="3B3A3B"/>
                </a:solidFill>
                <a:latin typeface="Times New Roman"/>
                <a:ea typeface="Times New Roman"/>
                <a:cs typeface="Times New Roman"/>
                <a:sym typeface="Times New Roman"/>
              </a:rPr>
              <a:t>to users</a:t>
            </a:r>
            <a:endParaRPr>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Accessibility</a:t>
            </a:r>
            <a:r>
              <a:rPr i="0" lang="en-US" sz="2400" u="none" cap="none" strike="noStrike">
                <a:solidFill>
                  <a:srgbClr val="3B3A3B"/>
                </a:solidFill>
                <a:latin typeface="Times New Roman"/>
                <a:ea typeface="Times New Roman"/>
                <a:cs typeface="Times New Roman"/>
                <a:sym typeface="Times New Roman"/>
              </a:rPr>
              <a:t> to all users</a:t>
            </a:r>
            <a:endParaRPr>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Safety:</a:t>
            </a:r>
            <a:r>
              <a:rPr i="0" lang="en-US" sz="2400" u="none" cap="none" strike="noStrike">
                <a:solidFill>
                  <a:srgbClr val="3B3A3B"/>
                </a:solidFill>
                <a:latin typeface="Times New Roman"/>
                <a:ea typeface="Times New Roman"/>
                <a:cs typeface="Times New Roman"/>
                <a:sym typeface="Times New Roman"/>
              </a:rPr>
              <a:t> Legitimate Users</a:t>
            </a:r>
            <a:endParaRPr>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Reliability:</a:t>
            </a:r>
            <a:r>
              <a:rPr i="0" lang="en-US" sz="2400" u="none" cap="none" strike="noStrike">
                <a:solidFill>
                  <a:srgbClr val="3B3A3B"/>
                </a:solidFill>
                <a:latin typeface="Times New Roman"/>
                <a:ea typeface="Times New Roman"/>
                <a:cs typeface="Times New Roman"/>
                <a:sym typeface="Times New Roman"/>
              </a:rPr>
              <a:t> Available whenever </a:t>
            </a:r>
            <a:r>
              <a:rPr lang="en-US" sz="2400">
                <a:solidFill>
                  <a:srgbClr val="3B3A3B"/>
                </a:solidFill>
                <a:latin typeface="Times New Roman"/>
                <a:ea typeface="Times New Roman"/>
                <a:cs typeface="Times New Roman"/>
                <a:sym typeface="Times New Roman"/>
              </a:rPr>
              <a:t>the user</a:t>
            </a:r>
            <a:r>
              <a:rPr i="0" lang="en-US" sz="2400" u="none" cap="none" strike="noStrike">
                <a:solidFill>
                  <a:srgbClr val="3B3A3B"/>
                </a:solidFill>
                <a:latin typeface="Times New Roman"/>
                <a:ea typeface="Times New Roman"/>
                <a:cs typeface="Times New Roman"/>
                <a:sym typeface="Times New Roman"/>
              </a:rPr>
              <a:t> </a:t>
            </a:r>
            <a:r>
              <a:rPr lang="en-US" sz="2400">
                <a:solidFill>
                  <a:srgbClr val="3B3A3B"/>
                </a:solidFill>
                <a:latin typeface="Times New Roman"/>
                <a:ea typeface="Times New Roman"/>
                <a:cs typeface="Times New Roman"/>
                <a:sym typeface="Times New Roman"/>
              </a:rPr>
              <a:t>requires it</a:t>
            </a:r>
            <a:r>
              <a:rPr i="0" lang="en-US" sz="2400" u="none" cap="none" strike="noStrike">
                <a:solidFill>
                  <a:srgbClr val="3B3A3B"/>
                </a:solidFill>
                <a:latin typeface="Times New Roman"/>
                <a:ea typeface="Times New Roman"/>
                <a:cs typeface="Times New Roman"/>
                <a:sym typeface="Times New Roman"/>
              </a:rPr>
              <a:t> and reliable to them.</a:t>
            </a:r>
            <a:endParaRPr b="1" i="0" sz="2400" u="none" cap="none" strike="noStrike">
              <a:solidFill>
                <a:srgbClr val="3B3A3B"/>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nvSpPr>
        <p:spPr>
          <a:xfrm>
            <a:off x="1143000" y="1028700"/>
            <a:ext cx="11012100" cy="19206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Alignment with UN Sustainable Development Goals (SDGs)</a:t>
            </a:r>
            <a:endParaRPr>
              <a:latin typeface="Times New Roman"/>
              <a:ea typeface="Times New Roman"/>
              <a:cs typeface="Times New Roman"/>
              <a:sym typeface="Times New Roman"/>
            </a:endParaRPr>
          </a:p>
        </p:txBody>
      </p:sp>
      <p:pic>
        <p:nvPicPr>
          <p:cNvPr descr="preencoded.png" id="121" name="Google Shape;121;p6"/>
          <p:cNvPicPr preferRelativeResize="0"/>
          <p:nvPr/>
        </p:nvPicPr>
        <p:blipFill rotWithShape="1">
          <a:blip r:embed="rId3">
            <a:alphaModFix amt="16000"/>
          </a:blip>
          <a:srcRect b="0" l="0" r="0" t="0"/>
          <a:stretch/>
        </p:blipFill>
        <p:spPr>
          <a:xfrm>
            <a:off x="11430000" y="0"/>
            <a:ext cx="6858000" cy="10287000"/>
          </a:xfrm>
          <a:prstGeom prst="rect">
            <a:avLst/>
          </a:prstGeom>
          <a:noFill/>
          <a:ln>
            <a:noFill/>
          </a:ln>
          <a:effectLst>
            <a:reflection blurRad="0" dir="5400000" dist="38100" endA="0" endPos="30000" fadeDir="5400012" kx="0" rotWithShape="0" algn="bl" stPos="0" sy="-100000" ky="0"/>
          </a:effectLst>
        </p:spPr>
      </p:pic>
      <p:sp>
        <p:nvSpPr>
          <p:cNvPr id="122" name="Google Shape;122;p6"/>
          <p:cNvSpPr/>
          <p:nvPr/>
        </p:nvSpPr>
        <p:spPr>
          <a:xfrm>
            <a:off x="1143000" y="3495983"/>
            <a:ext cx="9677400" cy="27432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326571" rtl="0" algn="just">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SDG 8: Decent Work and Economic Growth</a:t>
            </a:r>
            <a:endParaRPr>
              <a:latin typeface="Times New Roman"/>
              <a:ea typeface="Times New Roman"/>
              <a:cs typeface="Times New Roman"/>
              <a:sym typeface="Times New Roman"/>
            </a:endParaRPr>
          </a:p>
          <a:p>
            <a:pPr indent="0" lvl="0" marL="457200" marR="326571" rtl="0" algn="just">
              <a:spcBef>
                <a:spcPts val="0"/>
              </a:spcBef>
              <a:spcAft>
                <a:spcPts val="0"/>
              </a:spcAft>
              <a:buNone/>
            </a:pPr>
            <a:r>
              <a:rPr lang="en-US" sz="2400">
                <a:solidFill>
                  <a:schemeClr val="dk1"/>
                </a:solidFill>
                <a:latin typeface="Times New Roman"/>
                <a:ea typeface="Times New Roman"/>
                <a:cs typeface="Times New Roman"/>
                <a:sym typeface="Times New Roman"/>
              </a:rPr>
              <a:t>The app creates economic opportunities for local drivers, enabling them to earn income through flexible work. It also promotes local economic activity by making travel and commuting more accessible and efficient.</a:t>
            </a:r>
            <a:endParaRPr sz="2400">
              <a:solidFill>
                <a:schemeClr val="dk1"/>
              </a:solidFill>
              <a:latin typeface="Times New Roman"/>
              <a:ea typeface="Times New Roman"/>
              <a:cs typeface="Times New Roman"/>
              <a:sym typeface="Times New Roman"/>
            </a:endParaRPr>
          </a:p>
        </p:txBody>
      </p:sp>
      <p:sp>
        <p:nvSpPr>
          <p:cNvPr id="123" name="Google Shape;123;p6"/>
          <p:cNvSpPr/>
          <p:nvPr/>
        </p:nvSpPr>
        <p:spPr>
          <a:xfrm>
            <a:off x="1143000" y="6896100"/>
            <a:ext cx="9677400" cy="27432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326571" rtl="0" algn="just">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SDG 9: Industry, Innovation, and Infrastructure</a:t>
            </a:r>
            <a:endParaRPr>
              <a:latin typeface="Times New Roman"/>
              <a:ea typeface="Times New Roman"/>
              <a:cs typeface="Times New Roman"/>
              <a:sym typeface="Times New Roman"/>
            </a:endParaRPr>
          </a:p>
          <a:p>
            <a:pPr indent="0" lvl="0" marL="457200" marR="326571" rtl="0" algn="just">
              <a:spcBef>
                <a:spcPts val="0"/>
              </a:spcBef>
              <a:spcAft>
                <a:spcPts val="0"/>
              </a:spcAft>
              <a:buNone/>
            </a:pPr>
            <a:r>
              <a:rPr lang="en-US" sz="2400">
                <a:solidFill>
                  <a:schemeClr val="dk1"/>
                </a:solidFill>
                <a:latin typeface="Times New Roman"/>
                <a:ea typeface="Times New Roman"/>
                <a:cs typeface="Times New Roman"/>
                <a:sym typeface="Times New Roman"/>
              </a:rPr>
              <a:t>ChaloRidePe leverages technology to improve transportation infrastructure, addressing urban mobility issues through innovative, tech-driven solutions.</a:t>
            </a:r>
            <a:endParaRPr sz="2400">
              <a:solidFill>
                <a:schemeClr val="dk1"/>
              </a:solidFill>
              <a:latin typeface="Times New Roman"/>
              <a:ea typeface="Times New Roman"/>
              <a:cs typeface="Times New Roman"/>
              <a:sym typeface="Times New Roman"/>
            </a:endParaRPr>
          </a:p>
        </p:txBody>
      </p:sp>
      <p:pic>
        <p:nvPicPr>
          <p:cNvPr descr="Goal 8 | Department of Economic and Social Affairs" id="124" name="Google Shape;124;p6"/>
          <p:cNvPicPr preferRelativeResize="0"/>
          <p:nvPr/>
        </p:nvPicPr>
        <p:blipFill rotWithShape="1">
          <a:blip r:embed="rId4">
            <a:alphaModFix/>
          </a:blip>
          <a:srcRect b="0" l="0" r="0" t="0"/>
          <a:stretch/>
        </p:blipFill>
        <p:spPr>
          <a:xfrm>
            <a:off x="13792201" y="3495971"/>
            <a:ext cx="2743200" cy="2743200"/>
          </a:xfrm>
          <a:prstGeom prst="rect">
            <a:avLst/>
          </a:prstGeom>
          <a:noFill/>
          <a:ln>
            <a:noFill/>
          </a:ln>
          <a:effectLst>
            <a:outerShdw blurRad="428625" rotWithShape="0" algn="bl" dir="5400000" dist="19050">
              <a:srgbClr val="000000">
                <a:alpha val="50000"/>
              </a:srgbClr>
            </a:outerShdw>
          </a:effectLst>
        </p:spPr>
      </p:pic>
      <p:pic>
        <p:nvPicPr>
          <p:cNvPr descr="SDG 9 – Industry Innovation And Infrastructure – Tourism for SDGs" id="125" name="Google Shape;125;p6"/>
          <p:cNvPicPr preferRelativeResize="0"/>
          <p:nvPr/>
        </p:nvPicPr>
        <p:blipFill rotWithShape="1">
          <a:blip r:embed="rId5">
            <a:alphaModFix/>
          </a:blip>
          <a:srcRect b="0" l="0" r="0" t="0"/>
          <a:stretch/>
        </p:blipFill>
        <p:spPr>
          <a:xfrm>
            <a:off x="13792201" y="6896088"/>
            <a:ext cx="2743200" cy="2743200"/>
          </a:xfrm>
          <a:prstGeom prst="rect">
            <a:avLst/>
          </a:prstGeom>
          <a:noFill/>
          <a:ln>
            <a:noFill/>
          </a:ln>
          <a:effectLst>
            <a:outerShdw blurRad="428625"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7"/>
          <p:cNvPicPr preferRelativeResize="0"/>
          <p:nvPr/>
        </p:nvPicPr>
        <p:blipFill rotWithShape="1">
          <a:blip r:embed="rId3">
            <a:alphaModFix/>
          </a:blip>
          <a:srcRect b="11888" l="15197" r="5399" t="22174"/>
          <a:stretch/>
        </p:blipFill>
        <p:spPr>
          <a:xfrm>
            <a:off x="16176513" y="6781921"/>
            <a:ext cx="1701700" cy="1413075"/>
          </a:xfrm>
          <a:prstGeom prst="rect">
            <a:avLst/>
          </a:prstGeom>
          <a:noFill/>
          <a:ln>
            <a:noFill/>
          </a:ln>
        </p:spPr>
      </p:pic>
      <p:pic>
        <p:nvPicPr>
          <p:cNvPr descr="Minimalistic Logo Design Inspiration: Stripe | DesignRush" id="131" name="Google Shape;131;p7"/>
          <p:cNvPicPr preferRelativeResize="0"/>
          <p:nvPr/>
        </p:nvPicPr>
        <p:blipFill rotWithShape="1">
          <a:blip r:embed="rId4">
            <a:alphaModFix/>
          </a:blip>
          <a:srcRect b="20577" l="13516" r="14473" t="18234"/>
          <a:stretch/>
        </p:blipFill>
        <p:spPr>
          <a:xfrm>
            <a:off x="14306475" y="8570950"/>
            <a:ext cx="2770400" cy="1413075"/>
          </a:xfrm>
          <a:prstGeom prst="rect">
            <a:avLst/>
          </a:prstGeom>
          <a:noFill/>
          <a:ln>
            <a:noFill/>
          </a:ln>
        </p:spPr>
      </p:pic>
      <p:pic>
        <p:nvPicPr>
          <p:cNvPr descr="The first alpha of Tailwind CSS v3 is now released - Laravel News" id="132" name="Google Shape;132;p7"/>
          <p:cNvPicPr preferRelativeResize="0"/>
          <p:nvPr/>
        </p:nvPicPr>
        <p:blipFill rotWithShape="1">
          <a:blip r:embed="rId5">
            <a:alphaModFix/>
          </a:blip>
          <a:srcRect b="0" l="0" r="0" t="0"/>
          <a:stretch/>
        </p:blipFill>
        <p:spPr>
          <a:xfrm>
            <a:off x="11191099" y="4198871"/>
            <a:ext cx="4190999" cy="2095500"/>
          </a:xfrm>
          <a:prstGeom prst="rect">
            <a:avLst/>
          </a:prstGeom>
          <a:noFill/>
          <a:ln>
            <a:noFill/>
          </a:ln>
        </p:spPr>
      </p:pic>
      <p:pic>
        <p:nvPicPr>
          <p:cNvPr descr="Why I Am in Love With Clerk" id="133" name="Google Shape;133;p7"/>
          <p:cNvPicPr preferRelativeResize="0"/>
          <p:nvPr/>
        </p:nvPicPr>
        <p:blipFill rotWithShape="1">
          <a:blip r:embed="rId6">
            <a:alphaModFix/>
          </a:blip>
          <a:srcRect b="20590" l="15915" r="10776" t="17947"/>
          <a:stretch/>
        </p:blipFill>
        <p:spPr>
          <a:xfrm>
            <a:off x="13925550" y="1555950"/>
            <a:ext cx="3798275" cy="1592475"/>
          </a:xfrm>
          <a:prstGeom prst="rect">
            <a:avLst/>
          </a:prstGeom>
          <a:noFill/>
          <a:ln>
            <a:noFill/>
          </a:ln>
        </p:spPr>
      </p:pic>
      <p:sp>
        <p:nvSpPr>
          <p:cNvPr id="134" name="Google Shape;134;p7"/>
          <p:cNvSpPr txBox="1"/>
          <p:nvPr/>
        </p:nvSpPr>
        <p:spPr>
          <a:xfrm>
            <a:off x="1113575" y="538525"/>
            <a:ext cx="159384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Technology (Hardware and Software Requirements)</a:t>
            </a:r>
            <a:endParaRPr>
              <a:latin typeface="Times New Roman"/>
              <a:ea typeface="Times New Roman"/>
              <a:cs typeface="Times New Roman"/>
              <a:sym typeface="Times New Roman"/>
            </a:endParaRPr>
          </a:p>
        </p:txBody>
      </p:sp>
      <p:pic>
        <p:nvPicPr>
          <p:cNvPr descr="Atom with solid fill" id="135" name="Google Shape;135;p7"/>
          <p:cNvPicPr preferRelativeResize="0"/>
          <p:nvPr/>
        </p:nvPicPr>
        <p:blipFill rotWithShape="1">
          <a:blip r:embed="rId7">
            <a:alphaModFix/>
          </a:blip>
          <a:srcRect b="0" l="0" r="0" t="0"/>
          <a:stretch/>
        </p:blipFill>
        <p:spPr>
          <a:xfrm>
            <a:off x="11868147" y="7566403"/>
            <a:ext cx="2057400" cy="2057400"/>
          </a:xfrm>
          <a:prstGeom prst="rect">
            <a:avLst/>
          </a:prstGeom>
          <a:noFill/>
          <a:ln>
            <a:noFill/>
          </a:ln>
        </p:spPr>
      </p:pic>
      <p:pic>
        <p:nvPicPr>
          <p:cNvPr descr="Expo / Exposition / Expo.io | Request Detail | Icons8" id="136" name="Google Shape;136;p7"/>
          <p:cNvPicPr preferRelativeResize="0"/>
          <p:nvPr/>
        </p:nvPicPr>
        <p:blipFill rotWithShape="1">
          <a:blip r:embed="rId8">
            <a:alphaModFix/>
          </a:blip>
          <a:srcRect b="-7569" l="13472" r="0" t="7570"/>
          <a:stretch/>
        </p:blipFill>
        <p:spPr>
          <a:xfrm>
            <a:off x="15095400" y="3365700"/>
            <a:ext cx="1854325" cy="2143125"/>
          </a:xfrm>
          <a:prstGeom prst="rect">
            <a:avLst/>
          </a:prstGeom>
          <a:noFill/>
          <a:ln>
            <a:noFill/>
          </a:ln>
        </p:spPr>
      </p:pic>
      <p:pic>
        <p:nvPicPr>
          <p:cNvPr id="137" name="Google Shape;137;p7"/>
          <p:cNvPicPr preferRelativeResize="0"/>
          <p:nvPr/>
        </p:nvPicPr>
        <p:blipFill rotWithShape="1">
          <a:blip r:embed="rId9">
            <a:alphaModFix/>
          </a:blip>
          <a:srcRect b="0" l="0" r="0" t="0"/>
          <a:stretch/>
        </p:blipFill>
        <p:spPr>
          <a:xfrm>
            <a:off x="13198279" y="6387438"/>
            <a:ext cx="2770397" cy="677350"/>
          </a:xfrm>
          <a:prstGeom prst="rect">
            <a:avLst/>
          </a:prstGeom>
          <a:noFill/>
          <a:ln>
            <a:noFill/>
          </a:ln>
        </p:spPr>
      </p:pic>
      <p:sp>
        <p:nvSpPr>
          <p:cNvPr id="138" name="Google Shape;138;p7"/>
          <p:cNvSpPr/>
          <p:nvPr/>
        </p:nvSpPr>
        <p:spPr>
          <a:xfrm>
            <a:off x="1108100" y="1848325"/>
            <a:ext cx="10083000" cy="29136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rPr b="1" i="0" lang="en-US" sz="3200" u="none" strike="noStrike">
                <a:solidFill>
                  <a:srgbClr val="000000"/>
                </a:solidFill>
                <a:latin typeface="Times New Roman"/>
                <a:ea typeface="Times New Roman"/>
                <a:cs typeface="Times New Roman"/>
                <a:sym typeface="Times New Roman"/>
              </a:rPr>
              <a:t>Hardware Requirements</a:t>
            </a:r>
            <a:endParaRPr>
              <a:latin typeface="Times New Roman"/>
              <a:ea typeface="Times New Roman"/>
              <a:cs typeface="Times New Roman"/>
              <a:sym typeface="Times New Roman"/>
            </a:endParaRPr>
          </a:p>
          <a:p>
            <a:pPr indent="-381000" lvl="0" marL="685800" marR="0" rtl="0" algn="just">
              <a:lnSpc>
                <a:spcPct val="150000"/>
              </a:lnSpc>
              <a:spcBef>
                <a:spcPts val="100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Processor: </a:t>
            </a:r>
            <a:r>
              <a:rPr i="0" lang="en-US" sz="2400" u="none" strike="noStrike">
                <a:solidFill>
                  <a:srgbClr val="000000"/>
                </a:solidFill>
                <a:latin typeface="Times New Roman"/>
                <a:ea typeface="Times New Roman"/>
                <a:cs typeface="Times New Roman"/>
                <a:sym typeface="Times New Roman"/>
              </a:rPr>
              <a:t>Intel(R) Core(TM) i5-9300H CPU @ 2.40 GHz</a:t>
            </a:r>
            <a:endParaRPr>
              <a:latin typeface="Times New Roman"/>
              <a:ea typeface="Times New Roman"/>
              <a:cs typeface="Times New Roman"/>
              <a:sym typeface="Times New Roman"/>
            </a:endParaRPr>
          </a:p>
          <a:p>
            <a:pPr indent="-381000" lvl="0" marL="685800" marR="0" rtl="0" algn="just">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RAM: </a:t>
            </a:r>
            <a:r>
              <a:rPr i="0" lang="en-US" sz="2400" u="none" strike="noStrike">
                <a:solidFill>
                  <a:srgbClr val="000000"/>
                </a:solidFill>
                <a:latin typeface="Times New Roman"/>
                <a:ea typeface="Times New Roman"/>
                <a:cs typeface="Times New Roman"/>
                <a:sym typeface="Times New Roman"/>
              </a:rPr>
              <a:t>8.00 GB</a:t>
            </a:r>
            <a:endParaRPr b="1" sz="2400">
              <a:solidFill>
                <a:srgbClr val="000000"/>
              </a:solidFill>
              <a:latin typeface="Times New Roman"/>
              <a:ea typeface="Times New Roman"/>
              <a:cs typeface="Times New Roman"/>
              <a:sym typeface="Times New Roman"/>
            </a:endParaRPr>
          </a:p>
          <a:p>
            <a:pPr indent="-381000" lvl="0" marL="685800" marR="0" rtl="0" algn="just">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System Type: </a:t>
            </a:r>
            <a:r>
              <a:rPr i="0" lang="en-US" sz="2400" u="none" strike="noStrike">
                <a:solidFill>
                  <a:srgbClr val="000000"/>
                </a:solidFill>
                <a:latin typeface="Times New Roman"/>
                <a:ea typeface="Times New Roman"/>
                <a:cs typeface="Times New Roman"/>
                <a:sym typeface="Times New Roman"/>
              </a:rPr>
              <a:t>64-bit operating system, x64-based processor</a:t>
            </a:r>
            <a:endParaRPr b="1" sz="2400">
              <a:solidFill>
                <a:srgbClr val="000000"/>
              </a:solidFill>
              <a:latin typeface="Times New Roman"/>
              <a:ea typeface="Times New Roman"/>
              <a:cs typeface="Times New Roman"/>
              <a:sym typeface="Times New Roman"/>
            </a:endParaRPr>
          </a:p>
          <a:p>
            <a:pPr indent="-381000" lvl="0" marL="685800" marR="0" rtl="0" algn="just">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Storage Required: </a:t>
            </a:r>
            <a:r>
              <a:rPr i="0" lang="en-US" sz="2400" u="none" strike="noStrike">
                <a:solidFill>
                  <a:srgbClr val="000000"/>
                </a:solidFill>
                <a:latin typeface="Times New Roman"/>
                <a:ea typeface="Times New Roman"/>
                <a:cs typeface="Times New Roman"/>
                <a:sym typeface="Times New Roman"/>
              </a:rPr>
              <a:t>Maximum Up to 16 GB</a:t>
            </a:r>
            <a:endParaRPr sz="2400">
              <a:solidFill>
                <a:schemeClr val="dk1"/>
              </a:solidFill>
              <a:latin typeface="Times New Roman"/>
              <a:ea typeface="Times New Roman"/>
              <a:cs typeface="Times New Roman"/>
              <a:sym typeface="Times New Roman"/>
            </a:endParaRPr>
          </a:p>
        </p:txBody>
      </p:sp>
      <p:sp>
        <p:nvSpPr>
          <p:cNvPr id="139" name="Google Shape;139;p7"/>
          <p:cNvSpPr/>
          <p:nvPr/>
        </p:nvSpPr>
        <p:spPr>
          <a:xfrm>
            <a:off x="1102700" y="5177125"/>
            <a:ext cx="10083000" cy="48831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rPr b="1" lang="en-US" sz="3200">
                <a:solidFill>
                  <a:srgbClr val="000000"/>
                </a:solidFill>
                <a:latin typeface="Times New Roman"/>
                <a:ea typeface="Times New Roman"/>
                <a:cs typeface="Times New Roman"/>
                <a:sym typeface="Times New Roman"/>
              </a:rPr>
              <a:t>Soft</a:t>
            </a:r>
            <a:r>
              <a:rPr b="1" i="0" lang="en-US" sz="3200" u="none" strike="noStrike">
                <a:solidFill>
                  <a:srgbClr val="000000"/>
                </a:solidFill>
                <a:latin typeface="Times New Roman"/>
                <a:ea typeface="Times New Roman"/>
                <a:cs typeface="Times New Roman"/>
                <a:sym typeface="Times New Roman"/>
              </a:rPr>
              <a:t>ware Requirements</a:t>
            </a:r>
            <a:endParaRPr>
              <a:latin typeface="Times New Roman"/>
              <a:ea typeface="Times New Roman"/>
              <a:cs typeface="Times New Roman"/>
              <a:sym typeface="Times New Roman"/>
            </a:endParaRPr>
          </a:p>
          <a:p>
            <a:pPr indent="-381000" lvl="0" marL="685800" marR="0" rtl="0" algn="l">
              <a:lnSpc>
                <a:spcPct val="150000"/>
              </a:lnSpc>
              <a:spcBef>
                <a:spcPts val="200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Operating System: </a:t>
            </a:r>
            <a:r>
              <a:rPr i="0" lang="en-US" sz="2400" u="none" strike="noStrike">
                <a:solidFill>
                  <a:srgbClr val="000000"/>
                </a:solidFill>
                <a:latin typeface="Times New Roman"/>
                <a:ea typeface="Times New Roman"/>
                <a:cs typeface="Times New Roman"/>
                <a:sym typeface="Times New Roman"/>
              </a:rPr>
              <a:t>Windows 11, Version 23H2</a:t>
            </a:r>
            <a:endParaRPr sz="2400">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Code Editor: </a:t>
            </a:r>
            <a:r>
              <a:rPr i="0" lang="en-US" sz="2400" u="none" strike="noStrike">
                <a:solidFill>
                  <a:srgbClr val="000000"/>
                </a:solidFill>
                <a:latin typeface="Times New Roman"/>
                <a:ea typeface="Times New Roman"/>
                <a:cs typeface="Times New Roman"/>
                <a:sym typeface="Times New Roman"/>
              </a:rPr>
              <a:t>Visual Studio Code, v1.93.1</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Frontend: </a:t>
            </a:r>
            <a:r>
              <a:rPr i="0" lang="en-US" sz="2400" u="none" strike="noStrike">
                <a:solidFill>
                  <a:srgbClr val="000000"/>
                </a:solidFill>
                <a:latin typeface="Times New Roman"/>
                <a:ea typeface="Times New Roman"/>
                <a:cs typeface="Times New Roman"/>
                <a:sym typeface="Times New Roman"/>
              </a:rPr>
              <a:t>React Native Expo, Typescript, Tailwind CSS</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Backend: </a:t>
            </a:r>
            <a:r>
              <a:rPr i="0" lang="en-US" sz="2400" u="none" strike="noStrike">
                <a:solidFill>
                  <a:srgbClr val="000000"/>
                </a:solidFill>
                <a:latin typeface="Times New Roman"/>
                <a:ea typeface="Times New Roman"/>
                <a:cs typeface="Times New Roman"/>
                <a:sym typeface="Times New Roman"/>
              </a:rPr>
              <a:t>Neon DB, PostgreSQ</a:t>
            </a:r>
            <a:r>
              <a:rPr lang="en-US" sz="2400">
                <a:latin typeface="Times New Roman"/>
                <a:ea typeface="Times New Roman"/>
                <a:cs typeface="Times New Roman"/>
                <a:sym typeface="Times New Roman"/>
              </a:rPr>
              <a:t>L</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Authentication: </a:t>
            </a:r>
            <a:r>
              <a:rPr i="0" lang="en-US" sz="2400" u="none" strike="noStrike">
                <a:solidFill>
                  <a:srgbClr val="000000"/>
                </a:solidFill>
                <a:latin typeface="Times New Roman"/>
                <a:ea typeface="Times New Roman"/>
                <a:cs typeface="Times New Roman"/>
                <a:sym typeface="Times New Roman"/>
              </a:rPr>
              <a:t>Clerk Authentication Services</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APIs: </a:t>
            </a:r>
            <a:r>
              <a:rPr i="0" lang="en-US" sz="2400" u="none" strike="noStrike">
                <a:solidFill>
                  <a:srgbClr val="000000"/>
                </a:solidFill>
                <a:latin typeface="Times New Roman"/>
                <a:ea typeface="Times New Roman"/>
                <a:cs typeface="Times New Roman"/>
                <a:sym typeface="Times New Roman"/>
              </a:rPr>
              <a:t>Here Maps Geocoding and Search API; Here Maps Routing API</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Payment Integration: </a:t>
            </a:r>
            <a:r>
              <a:rPr i="0" lang="en-US" sz="2400" u="none" strike="noStrike">
                <a:solidFill>
                  <a:srgbClr val="000000"/>
                </a:solidFill>
                <a:latin typeface="Times New Roman"/>
                <a:ea typeface="Times New Roman"/>
                <a:cs typeface="Times New Roman"/>
                <a:sym typeface="Times New Roman"/>
              </a:rPr>
              <a:t>Stripe </a:t>
            </a:r>
            <a:r>
              <a:rPr lang="en-US" sz="2400">
                <a:latin typeface="Times New Roman"/>
                <a:ea typeface="Times New Roman"/>
                <a:cs typeface="Times New Roman"/>
                <a:sym typeface="Times New Roman"/>
              </a:rPr>
              <a:t>Payment Services</a:t>
            </a:r>
            <a:endParaRPr sz="2400">
              <a:solidFill>
                <a:schemeClr val="dk1"/>
              </a:solidFill>
              <a:latin typeface="Times New Roman"/>
              <a:ea typeface="Times New Roman"/>
              <a:cs typeface="Times New Roman"/>
              <a:sym typeface="Times New Roman"/>
            </a:endParaRPr>
          </a:p>
        </p:txBody>
      </p:sp>
      <p:pic>
        <p:nvPicPr>
          <p:cNvPr descr="PostgreSQL Logo Free Vector Download | FreeImages" id="140" name="Google Shape;140;p7"/>
          <p:cNvPicPr preferRelativeResize="0"/>
          <p:nvPr/>
        </p:nvPicPr>
        <p:blipFill rotWithShape="1">
          <a:blip r:embed="rId10">
            <a:alphaModFix/>
          </a:blip>
          <a:srcRect b="0" l="0" r="0" t="0"/>
          <a:stretch/>
        </p:blipFill>
        <p:spPr>
          <a:xfrm>
            <a:off x="12045989" y="2484576"/>
            <a:ext cx="1701719" cy="1888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Workflow</a:t>
            </a:r>
            <a:endParaRPr>
              <a:latin typeface="Times New Roman"/>
              <a:ea typeface="Times New Roman"/>
              <a:cs typeface="Times New Roman"/>
              <a:sym typeface="Times New Roman"/>
            </a:endParaRPr>
          </a:p>
        </p:txBody>
      </p:sp>
      <p:grpSp>
        <p:nvGrpSpPr>
          <p:cNvPr id="146" name="Google Shape;146;p8"/>
          <p:cNvGrpSpPr/>
          <p:nvPr/>
        </p:nvGrpSpPr>
        <p:grpSpPr>
          <a:xfrm>
            <a:off x="6542838" y="2906113"/>
            <a:ext cx="3601098" cy="2396919"/>
            <a:chOff x="1939073" y="2895363"/>
            <a:chExt cx="1632115" cy="741300"/>
          </a:xfrm>
        </p:grpSpPr>
        <p:sp>
          <p:nvSpPr>
            <p:cNvPr id="147" name="Google Shape;147;p8"/>
            <p:cNvSpPr/>
            <p:nvPr/>
          </p:nvSpPr>
          <p:spPr>
            <a:xfrm>
              <a:off x="2308488" y="2895363"/>
              <a:ext cx="1262700" cy="741300"/>
            </a:xfrm>
            <a:prstGeom prst="roundRect">
              <a:avLst>
                <a:gd fmla="val 16667" name="adj"/>
              </a:avLst>
            </a:prstGeom>
            <a:solidFill>
              <a:srgbClr val="D0E0E3"/>
            </a:solidFill>
            <a:ln cap="flat" cmpd="sng" w="38100">
              <a:solidFill>
                <a:srgbClr val="D0E0E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Find Ride</a:t>
              </a:r>
              <a:endParaRPr sz="3200">
                <a:latin typeface="Times New Roman"/>
                <a:ea typeface="Times New Roman"/>
                <a:cs typeface="Times New Roman"/>
                <a:sym typeface="Times New Roman"/>
              </a:endParaRPr>
            </a:p>
          </p:txBody>
        </p:sp>
        <p:cxnSp>
          <p:nvCxnSpPr>
            <p:cNvPr id="148" name="Google Shape;148;p8"/>
            <p:cNvCxnSpPr>
              <a:stCxn id="149" idx="3"/>
              <a:endCxn id="147" idx="1"/>
            </p:cNvCxnSpPr>
            <p:nvPr/>
          </p:nvCxnSpPr>
          <p:spPr>
            <a:xfrm>
              <a:off x="1939073" y="3266008"/>
              <a:ext cx="369300" cy="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grpSp>
        <p:nvGrpSpPr>
          <p:cNvPr id="150" name="Google Shape;150;p8"/>
          <p:cNvGrpSpPr/>
          <p:nvPr/>
        </p:nvGrpSpPr>
        <p:grpSpPr>
          <a:xfrm>
            <a:off x="10143936" y="2906193"/>
            <a:ext cx="3601176" cy="2396919"/>
            <a:chOff x="3571188" y="2895388"/>
            <a:chExt cx="1632150" cy="741300"/>
          </a:xfrm>
        </p:grpSpPr>
        <p:sp>
          <p:nvSpPr>
            <p:cNvPr id="151" name="Google Shape;151;p8"/>
            <p:cNvSpPr/>
            <p:nvPr/>
          </p:nvSpPr>
          <p:spPr>
            <a:xfrm>
              <a:off x="3940638" y="2895388"/>
              <a:ext cx="1262700" cy="741300"/>
            </a:xfrm>
            <a:prstGeom prst="roundRect">
              <a:avLst>
                <a:gd fmla="val 16667" name="adj"/>
              </a:avLst>
            </a:prstGeom>
            <a:solidFill>
              <a:srgbClr val="CFE2F3"/>
            </a:solidFill>
            <a:ln cap="flat" cmpd="sng" w="38100">
              <a:solidFill>
                <a:srgbClr val="CFE2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Select Driver</a:t>
              </a:r>
              <a:endParaRPr sz="3200">
                <a:latin typeface="Times New Roman"/>
                <a:ea typeface="Times New Roman"/>
                <a:cs typeface="Times New Roman"/>
                <a:sym typeface="Times New Roman"/>
              </a:endParaRPr>
            </a:p>
            <a:p>
              <a:pPr indent="0" lvl="0" marL="0" rtl="0" algn="ctr">
                <a:spcBef>
                  <a:spcPts val="0"/>
                </a:spcBef>
                <a:spcAft>
                  <a:spcPts val="0"/>
                </a:spcAft>
                <a:buNone/>
              </a:pPr>
              <a:r>
                <a:rPr lang="en-US" sz="3200">
                  <a:latin typeface="Times New Roman"/>
                  <a:ea typeface="Times New Roman"/>
                  <a:cs typeface="Times New Roman"/>
                  <a:sym typeface="Times New Roman"/>
                </a:rPr>
                <a:t>and Confirm Ride</a:t>
              </a:r>
              <a:endParaRPr sz="3200">
                <a:latin typeface="Times New Roman"/>
                <a:ea typeface="Times New Roman"/>
                <a:cs typeface="Times New Roman"/>
                <a:sym typeface="Times New Roman"/>
              </a:endParaRPr>
            </a:p>
          </p:txBody>
        </p:sp>
        <p:cxnSp>
          <p:nvCxnSpPr>
            <p:cNvPr id="152" name="Google Shape;152;p8"/>
            <p:cNvCxnSpPr>
              <a:stCxn id="147" idx="3"/>
              <a:endCxn id="151" idx="1"/>
            </p:cNvCxnSpPr>
            <p:nvPr/>
          </p:nvCxnSpPr>
          <p:spPr>
            <a:xfrm>
              <a:off x="3571188" y="3266013"/>
              <a:ext cx="369600" cy="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grpSp>
        <p:nvGrpSpPr>
          <p:cNvPr id="153" name="Google Shape;153;p8"/>
          <p:cNvGrpSpPr/>
          <p:nvPr/>
        </p:nvGrpSpPr>
        <p:grpSpPr>
          <a:xfrm>
            <a:off x="2702212" y="2906099"/>
            <a:ext cx="3840625" cy="2396919"/>
            <a:chOff x="790450" y="2731388"/>
            <a:chExt cx="1740675" cy="741300"/>
          </a:xfrm>
        </p:grpSpPr>
        <p:sp>
          <p:nvSpPr>
            <p:cNvPr id="149" name="Google Shape;149;p8"/>
            <p:cNvSpPr/>
            <p:nvPr/>
          </p:nvSpPr>
          <p:spPr>
            <a:xfrm>
              <a:off x="1268425" y="2731388"/>
              <a:ext cx="1262700" cy="741300"/>
            </a:xfrm>
            <a:prstGeom prst="roundRect">
              <a:avLst>
                <a:gd fmla="val 16667" name="adj"/>
              </a:avLst>
            </a:prstGeom>
            <a:solidFill>
              <a:srgbClr val="FFF2CC"/>
            </a:solidFill>
            <a:ln cap="flat" cmpd="sng" w="38100">
              <a:solidFill>
                <a:srgbClr val="FFF2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Input </a:t>
              </a:r>
              <a:r>
                <a:rPr lang="en-US" sz="3200">
                  <a:latin typeface="Times New Roman"/>
                  <a:ea typeface="Times New Roman"/>
                  <a:cs typeface="Times New Roman"/>
                  <a:sym typeface="Times New Roman"/>
                </a:rPr>
                <a:t>Destination</a:t>
              </a:r>
              <a:endParaRPr sz="3200">
                <a:latin typeface="Times New Roman"/>
                <a:ea typeface="Times New Roman"/>
                <a:cs typeface="Times New Roman"/>
                <a:sym typeface="Times New Roman"/>
              </a:endParaRPr>
            </a:p>
          </p:txBody>
        </p:sp>
        <p:cxnSp>
          <p:nvCxnSpPr>
            <p:cNvPr id="154" name="Google Shape;154;p8"/>
            <p:cNvCxnSpPr/>
            <p:nvPr/>
          </p:nvCxnSpPr>
          <p:spPr>
            <a:xfrm>
              <a:off x="790450" y="3102075"/>
              <a:ext cx="477900" cy="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grpSp>
        <p:nvGrpSpPr>
          <p:cNvPr id="155" name="Google Shape;155;p8"/>
          <p:cNvGrpSpPr/>
          <p:nvPr/>
        </p:nvGrpSpPr>
        <p:grpSpPr>
          <a:xfrm>
            <a:off x="979399" y="3178725"/>
            <a:ext cx="1814323" cy="2711278"/>
            <a:chOff x="9625" y="2815703"/>
            <a:chExt cx="822300" cy="838522"/>
          </a:xfrm>
        </p:grpSpPr>
        <p:grpSp>
          <p:nvGrpSpPr>
            <p:cNvPr id="156" name="Google Shape;156;p8"/>
            <p:cNvGrpSpPr/>
            <p:nvPr/>
          </p:nvGrpSpPr>
          <p:grpSpPr>
            <a:xfrm>
              <a:off x="110479" y="2815703"/>
              <a:ext cx="620637" cy="552344"/>
              <a:chOff x="927698" y="4175577"/>
              <a:chExt cx="755400" cy="625673"/>
            </a:xfrm>
          </p:grpSpPr>
          <p:sp>
            <p:nvSpPr>
              <p:cNvPr id="157" name="Google Shape;157;p8"/>
              <p:cNvSpPr/>
              <p:nvPr/>
            </p:nvSpPr>
            <p:spPr>
              <a:xfrm>
                <a:off x="1052589" y="4175577"/>
                <a:ext cx="517200" cy="347400"/>
              </a:xfrm>
              <a:prstGeom prst="flowChartConnector">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8"/>
              <p:cNvSpPr/>
              <p:nvPr/>
            </p:nvSpPr>
            <p:spPr>
              <a:xfrm rot="-5400000">
                <a:off x="1154648" y="4272800"/>
                <a:ext cx="301500" cy="755400"/>
              </a:xfrm>
              <a:prstGeom prst="flowChartDelay">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9" name="Google Shape;159;p8"/>
            <p:cNvSpPr txBox="1"/>
            <p:nvPr/>
          </p:nvSpPr>
          <p:spPr>
            <a:xfrm>
              <a:off x="9625" y="3387825"/>
              <a:ext cx="822300" cy="26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rgbClr val="000000"/>
                  </a:solidFill>
                  <a:latin typeface="Times New Roman"/>
                  <a:ea typeface="Times New Roman"/>
                  <a:cs typeface="Times New Roman"/>
                  <a:sym typeface="Times New Roman"/>
                </a:rPr>
                <a:t>User</a:t>
              </a:r>
              <a:endParaRPr sz="3200">
                <a:solidFill>
                  <a:srgbClr val="000000"/>
                </a:solidFill>
                <a:latin typeface="Times New Roman"/>
                <a:ea typeface="Times New Roman"/>
                <a:cs typeface="Times New Roman"/>
                <a:sym typeface="Times New Roman"/>
              </a:endParaRPr>
            </a:p>
          </p:txBody>
        </p:sp>
      </p:grpSp>
      <p:cxnSp>
        <p:nvCxnSpPr>
          <p:cNvPr id="160" name="Google Shape;160;p8"/>
          <p:cNvCxnSpPr>
            <a:stCxn id="151" idx="3"/>
            <a:endCxn id="161" idx="1"/>
          </p:cNvCxnSpPr>
          <p:nvPr/>
        </p:nvCxnSpPr>
        <p:spPr>
          <a:xfrm>
            <a:off x="13745112" y="4104653"/>
            <a:ext cx="752100" cy="1800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nvGrpSpPr>
          <p:cNvPr id="162" name="Google Shape;162;p8"/>
          <p:cNvGrpSpPr/>
          <p:nvPr/>
        </p:nvGrpSpPr>
        <p:grpSpPr>
          <a:xfrm>
            <a:off x="10143926" y="6383725"/>
            <a:ext cx="4353370" cy="2396919"/>
            <a:chOff x="1204805" y="2731386"/>
            <a:chExt cx="2061157" cy="741300"/>
          </a:xfrm>
        </p:grpSpPr>
        <p:sp>
          <p:nvSpPr>
            <p:cNvPr id="163" name="Google Shape;163;p8"/>
            <p:cNvSpPr/>
            <p:nvPr/>
          </p:nvSpPr>
          <p:spPr>
            <a:xfrm>
              <a:off x="1204805" y="2731386"/>
              <a:ext cx="1394700" cy="741300"/>
            </a:xfrm>
            <a:prstGeom prst="roundRect">
              <a:avLst>
                <a:gd fmla="val 16667" name="adj"/>
              </a:avLst>
            </a:prstGeom>
            <a:solidFill>
              <a:srgbClr val="F9CB9C"/>
            </a:solidFill>
            <a:ln cap="flat" cmpd="sng" w="38100">
              <a:solidFill>
                <a:srgbClr val="F9CB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Confirmation message</a:t>
              </a:r>
              <a:endParaRPr sz="3200">
                <a:latin typeface="Times New Roman"/>
                <a:ea typeface="Times New Roman"/>
                <a:cs typeface="Times New Roman"/>
                <a:sym typeface="Times New Roman"/>
              </a:endParaRPr>
            </a:p>
          </p:txBody>
        </p:sp>
        <p:cxnSp>
          <p:nvCxnSpPr>
            <p:cNvPr id="164" name="Google Shape;164;p8"/>
            <p:cNvCxnSpPr>
              <a:stCxn id="165" idx="1"/>
              <a:endCxn id="163" idx="3"/>
            </p:cNvCxnSpPr>
            <p:nvPr/>
          </p:nvCxnSpPr>
          <p:spPr>
            <a:xfrm flipH="1">
              <a:off x="2599362" y="3096386"/>
              <a:ext cx="666600" cy="570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grpSp>
        <p:nvGrpSpPr>
          <p:cNvPr id="166" name="Google Shape;166;p8"/>
          <p:cNvGrpSpPr/>
          <p:nvPr/>
        </p:nvGrpSpPr>
        <p:grpSpPr>
          <a:xfrm>
            <a:off x="6227504" y="6383691"/>
            <a:ext cx="3916422" cy="2396919"/>
            <a:chOff x="1268425" y="2731388"/>
            <a:chExt cx="1775028" cy="741300"/>
          </a:xfrm>
        </p:grpSpPr>
        <p:sp>
          <p:nvSpPr>
            <p:cNvPr id="167" name="Google Shape;167;p8"/>
            <p:cNvSpPr/>
            <p:nvPr/>
          </p:nvSpPr>
          <p:spPr>
            <a:xfrm>
              <a:off x="1268425" y="2731388"/>
              <a:ext cx="1262700" cy="741300"/>
            </a:xfrm>
            <a:prstGeom prst="roundRect">
              <a:avLst>
                <a:gd fmla="val 16667" name="adj"/>
              </a:avLst>
            </a:prstGeom>
            <a:solidFill>
              <a:srgbClr val="FFD966"/>
            </a:solidFill>
            <a:ln cap="flat" cmpd="sng" w="38100">
              <a:solidFill>
                <a:srgbClr val="FFD9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Back To Home</a:t>
              </a:r>
              <a:endParaRPr sz="3200">
                <a:latin typeface="Times New Roman"/>
                <a:ea typeface="Times New Roman"/>
                <a:cs typeface="Times New Roman"/>
                <a:sym typeface="Times New Roman"/>
              </a:endParaRPr>
            </a:p>
          </p:txBody>
        </p:sp>
        <p:cxnSp>
          <p:nvCxnSpPr>
            <p:cNvPr id="168" name="Google Shape;168;p8"/>
            <p:cNvCxnSpPr>
              <a:stCxn id="163" idx="1"/>
              <a:endCxn id="167" idx="3"/>
            </p:cNvCxnSpPr>
            <p:nvPr/>
          </p:nvCxnSpPr>
          <p:spPr>
            <a:xfrm rot="10800000">
              <a:off x="2531053" y="3102048"/>
              <a:ext cx="512400" cy="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cxnSp>
        <p:nvCxnSpPr>
          <p:cNvPr id="169" name="Google Shape;169;p8"/>
          <p:cNvCxnSpPr>
            <a:stCxn id="161" idx="2"/>
            <a:endCxn id="165" idx="0"/>
          </p:cNvCxnSpPr>
          <p:nvPr/>
        </p:nvCxnSpPr>
        <p:spPr>
          <a:xfrm>
            <a:off x="15890175" y="5321150"/>
            <a:ext cx="12900" cy="104430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65" name="Google Shape;165;p8"/>
          <p:cNvSpPr/>
          <p:nvPr/>
        </p:nvSpPr>
        <p:spPr>
          <a:xfrm>
            <a:off x="14497296" y="6365418"/>
            <a:ext cx="2811300" cy="2397000"/>
          </a:xfrm>
          <a:prstGeom prst="roundRect">
            <a:avLst>
              <a:gd fmla="val 16667" name="adj"/>
            </a:avLst>
          </a:prstGeom>
          <a:solidFill>
            <a:srgbClr val="93C47D"/>
          </a:solidFill>
          <a:ln cap="flat" cmpd="sng" w="9525">
            <a:solidFill>
              <a:srgbClr val="93C4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Payment</a:t>
            </a:r>
            <a:endParaRPr sz="3200">
              <a:solidFill>
                <a:srgbClr val="000000"/>
              </a:solidFill>
              <a:latin typeface="Times New Roman"/>
              <a:ea typeface="Times New Roman"/>
              <a:cs typeface="Times New Roman"/>
              <a:sym typeface="Times New Roman"/>
            </a:endParaRPr>
          </a:p>
        </p:txBody>
      </p:sp>
      <p:sp>
        <p:nvSpPr>
          <p:cNvPr id="161" name="Google Shape;161;p8"/>
          <p:cNvSpPr/>
          <p:nvPr/>
        </p:nvSpPr>
        <p:spPr>
          <a:xfrm>
            <a:off x="14497275" y="2924150"/>
            <a:ext cx="2785800" cy="2397000"/>
          </a:xfrm>
          <a:prstGeom prst="roundRect">
            <a:avLst>
              <a:gd fmla="val 16667" name="adj"/>
            </a:avLst>
          </a:prstGeom>
          <a:solidFill>
            <a:srgbClr val="D9EAD3"/>
          </a:solidFill>
          <a:ln cap="flat" cmpd="sng" w="9525">
            <a:solidFill>
              <a:srgbClr val="D9EAD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Book Ride</a:t>
            </a:r>
            <a:endParaRPr sz="3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175" name="Google Shape;175;p9"/>
          <p:cNvSpPr/>
          <p:nvPr/>
        </p:nvSpPr>
        <p:spPr>
          <a:xfrm>
            <a:off x="1143000" y="3314700"/>
            <a:ext cx="7699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0"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1: Authentication</a:t>
            </a:r>
            <a:endParaRPr>
              <a:latin typeface="Times New Roman"/>
              <a:ea typeface="Times New Roman"/>
              <a:cs typeface="Times New Roman"/>
              <a:sym typeface="Times New Roman"/>
            </a:endParaRPr>
          </a:p>
          <a:p>
            <a:pPr indent="76200" lvl="0" marL="457200" marR="0" rtl="0" algn="l">
              <a:lnSpc>
                <a:spcPct val="150000"/>
              </a:lnSpc>
              <a:spcBef>
                <a:spcPts val="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Sign Up: </a:t>
            </a:r>
            <a:r>
              <a:rPr i="0" lang="en-US" sz="2400" u="none" strike="noStrike">
                <a:solidFill>
                  <a:srgbClr val="000000"/>
                </a:solidFill>
                <a:latin typeface="Times New Roman"/>
                <a:ea typeface="Times New Roman"/>
                <a:cs typeface="Times New Roman"/>
                <a:sym typeface="Times New Roman"/>
              </a:rPr>
              <a:t>User </a:t>
            </a:r>
            <a:r>
              <a:rPr lang="en-US" sz="2400">
                <a:latin typeface="Times New Roman"/>
                <a:ea typeface="Times New Roman"/>
                <a:cs typeface="Times New Roman"/>
                <a:sym typeface="Times New Roman"/>
              </a:rPr>
              <a:t>sign</a:t>
            </a:r>
            <a:r>
              <a:rPr i="0" lang="en-US" sz="2400" u="none" strike="noStrike">
                <a:solidFill>
                  <a:srgbClr val="000000"/>
                </a:solidFill>
                <a:latin typeface="Times New Roman"/>
                <a:ea typeface="Times New Roman"/>
                <a:cs typeface="Times New Roman"/>
                <a:sym typeface="Times New Roman"/>
              </a:rPr>
              <a:t>up using email and password</a:t>
            </a:r>
            <a:endParaRPr>
              <a:latin typeface="Times New Roman"/>
              <a:ea typeface="Times New Roman"/>
              <a:cs typeface="Times New Roman"/>
              <a:sym typeface="Times New Roman"/>
            </a:endParaRPr>
          </a:p>
          <a:p>
            <a:pPr indent="76200" lvl="0" marL="457200" marR="0" rtl="0" algn="l">
              <a:lnSpc>
                <a:spcPct val="150000"/>
              </a:lnSpc>
              <a:spcBef>
                <a:spcPts val="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Login:</a:t>
            </a:r>
            <a:r>
              <a:rPr lang="en-US" sz="2400">
                <a:latin typeface="Times New Roman"/>
                <a:ea typeface="Times New Roman"/>
                <a:cs typeface="Times New Roman"/>
                <a:sym typeface="Times New Roman"/>
              </a:rPr>
              <a:t> </a:t>
            </a:r>
            <a:r>
              <a:rPr i="0" lang="en-US" sz="2400" u="none" strike="noStrike">
                <a:solidFill>
                  <a:srgbClr val="000000"/>
                </a:solidFill>
                <a:latin typeface="Times New Roman"/>
                <a:ea typeface="Times New Roman"/>
                <a:cs typeface="Times New Roman"/>
                <a:sym typeface="Times New Roman"/>
              </a:rPr>
              <a:t>User </a:t>
            </a:r>
            <a:r>
              <a:rPr lang="en-US" sz="2400">
                <a:latin typeface="Times New Roman"/>
                <a:ea typeface="Times New Roman"/>
                <a:cs typeface="Times New Roman"/>
                <a:sym typeface="Times New Roman"/>
              </a:rPr>
              <a:t>l</a:t>
            </a:r>
            <a:r>
              <a:rPr i="0" lang="en-US" sz="2400" u="none" strike="noStrike">
                <a:solidFill>
                  <a:srgbClr val="000000"/>
                </a:solidFill>
                <a:latin typeface="Times New Roman"/>
                <a:ea typeface="Times New Roman"/>
                <a:cs typeface="Times New Roman"/>
                <a:sym typeface="Times New Roman"/>
              </a:rPr>
              <a:t>ogin usin</a:t>
            </a:r>
            <a:r>
              <a:rPr lang="en-US" sz="2400">
                <a:latin typeface="Times New Roman"/>
                <a:ea typeface="Times New Roman"/>
                <a:cs typeface="Times New Roman"/>
                <a:sym typeface="Times New Roman"/>
              </a:rPr>
              <a:t>g email ID and password.</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Login with Google: </a:t>
            </a:r>
            <a:r>
              <a:rPr i="0" lang="en-US" sz="2400" u="none" strike="noStrike">
                <a:solidFill>
                  <a:srgbClr val="000000"/>
                </a:solidFill>
                <a:latin typeface="Times New Roman"/>
                <a:ea typeface="Times New Roman"/>
                <a:cs typeface="Times New Roman"/>
                <a:sym typeface="Times New Roman"/>
              </a:rPr>
              <a:t>User </a:t>
            </a:r>
            <a:r>
              <a:rPr lang="en-US" sz="2400">
                <a:latin typeface="Times New Roman"/>
                <a:ea typeface="Times New Roman"/>
                <a:cs typeface="Times New Roman"/>
                <a:sym typeface="Times New Roman"/>
              </a:rPr>
              <a:t>log</a:t>
            </a:r>
            <a:r>
              <a:rPr i="0" lang="en-US" sz="2400" u="none" strike="noStrike">
                <a:solidFill>
                  <a:srgbClr val="000000"/>
                </a:solidFill>
                <a:latin typeface="Times New Roman"/>
                <a:ea typeface="Times New Roman"/>
                <a:cs typeface="Times New Roman"/>
                <a:sym typeface="Times New Roman"/>
              </a:rPr>
              <a:t>in </a:t>
            </a:r>
            <a:r>
              <a:rPr lang="en-US" sz="2400">
                <a:latin typeface="Times New Roman"/>
                <a:ea typeface="Times New Roman"/>
                <a:cs typeface="Times New Roman"/>
                <a:sym typeface="Times New Roman"/>
              </a:rPr>
              <a:t>with </a:t>
            </a:r>
            <a:r>
              <a:rPr i="0" lang="en-US" sz="2400" u="none" strike="noStrike">
                <a:solidFill>
                  <a:srgbClr val="000000"/>
                </a:solidFill>
                <a:latin typeface="Times New Roman"/>
                <a:ea typeface="Times New Roman"/>
                <a:cs typeface="Times New Roman"/>
                <a:sym typeface="Times New Roman"/>
              </a:rPr>
              <a:t>Google Accounts</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Authentication Services: </a:t>
            </a:r>
            <a:r>
              <a:rPr lang="en-US" sz="2400">
                <a:latin typeface="Times New Roman"/>
                <a:ea typeface="Times New Roman"/>
                <a:cs typeface="Times New Roman"/>
                <a:sym typeface="Times New Roman"/>
              </a:rPr>
              <a:t>Clerk Authentication Services such as email OTP, Google OAuth, etc.</a:t>
            </a:r>
            <a:endParaRPr sz="2400">
              <a:solidFill>
                <a:schemeClr val="dk1"/>
              </a:solidFill>
              <a:latin typeface="Times New Roman"/>
              <a:ea typeface="Times New Roman"/>
              <a:cs typeface="Times New Roman"/>
              <a:sym typeface="Times New Roman"/>
            </a:endParaRPr>
          </a:p>
        </p:txBody>
      </p:sp>
      <p:sp>
        <p:nvSpPr>
          <p:cNvPr id="176" name="Google Shape;176;p9"/>
          <p:cNvSpPr/>
          <p:nvPr/>
        </p:nvSpPr>
        <p:spPr>
          <a:xfrm>
            <a:off x="9164103"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177" name="Google Shape;177;p9"/>
          <p:cNvSpPr/>
          <p:nvPr/>
        </p:nvSpPr>
        <p:spPr>
          <a:xfrm>
            <a:off x="12159075"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178" name="Google Shape;178;p9"/>
          <p:cNvSpPr/>
          <p:nvPr/>
        </p:nvSpPr>
        <p:spPr>
          <a:xfrm>
            <a:off x="15154050"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184" name="Google Shape;184;p10"/>
          <p:cNvSpPr/>
          <p:nvPr/>
        </p:nvSpPr>
        <p:spPr>
          <a:xfrm>
            <a:off x="1143000" y="3314700"/>
            <a:ext cx="7699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0"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2: User Profile</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User </a:t>
            </a:r>
            <a:r>
              <a:rPr b="1" i="0" lang="en-US" sz="2400" u="none" strike="noStrike">
                <a:solidFill>
                  <a:srgbClr val="000000"/>
                </a:solidFill>
                <a:latin typeface="Times New Roman"/>
                <a:ea typeface="Times New Roman"/>
                <a:cs typeface="Times New Roman"/>
                <a:sym typeface="Times New Roman"/>
              </a:rPr>
              <a:t>information:</a:t>
            </a:r>
            <a:endParaRPr b="1">
              <a:latin typeface="Times New Roman"/>
              <a:ea typeface="Times New Roman"/>
              <a:cs typeface="Times New Roman"/>
              <a:sym typeface="Times New Roman"/>
            </a:endParaRPr>
          </a:p>
          <a:p>
            <a:pPr indent="-381000" lvl="1" marL="1143000" marR="0" rtl="0" algn="l">
              <a:lnSpc>
                <a:spcPct val="150000"/>
              </a:lnSpc>
              <a:spcBef>
                <a:spcPts val="0"/>
              </a:spcBef>
              <a:spcAft>
                <a:spcPts val="0"/>
              </a:spcAft>
              <a:buSzPts val="2400"/>
              <a:buFont typeface="Times New Roman"/>
              <a:buChar char="◆"/>
            </a:pPr>
            <a:r>
              <a:rPr i="0" lang="en-US" sz="2400" u="none" cap="none" strike="noStrike">
                <a:solidFill>
                  <a:srgbClr val="000000"/>
                </a:solidFill>
                <a:latin typeface="Times New Roman"/>
                <a:ea typeface="Times New Roman"/>
                <a:cs typeface="Times New Roman"/>
                <a:sym typeface="Times New Roman"/>
              </a:rPr>
              <a:t>Profile picture, first name, last name</a:t>
            </a:r>
            <a:r>
              <a:rPr lang="en-US" sz="2400">
                <a:latin typeface="Times New Roman"/>
                <a:ea typeface="Times New Roman"/>
                <a:cs typeface="Times New Roman"/>
                <a:sym typeface="Times New Roman"/>
              </a:rPr>
              <a:t>.</a:t>
            </a:r>
            <a:endParaRPr i="0" sz="2400" u="none" cap="none" strike="noStrike">
              <a:solidFill>
                <a:srgbClr val="000000"/>
              </a:solidFill>
              <a:latin typeface="Times New Roman"/>
              <a:ea typeface="Times New Roman"/>
              <a:cs typeface="Times New Roman"/>
              <a:sym typeface="Times New Roman"/>
            </a:endParaRPr>
          </a:p>
          <a:p>
            <a:pPr indent="-381000" lvl="1" marL="1143000" marR="0" rtl="0" algn="l">
              <a:lnSpc>
                <a:spcPct val="150000"/>
              </a:lnSpc>
              <a:spcBef>
                <a:spcPts val="0"/>
              </a:spcBef>
              <a:spcAft>
                <a:spcPts val="0"/>
              </a:spcAft>
              <a:buSzPts val="2400"/>
              <a:buFont typeface="Times New Roman"/>
              <a:buChar char="◆"/>
            </a:pPr>
            <a:r>
              <a:rPr i="0" lang="en-US" sz="2400" u="none" cap="none" strike="noStrike">
                <a:solidFill>
                  <a:srgbClr val="000000"/>
                </a:solidFill>
                <a:latin typeface="Times New Roman"/>
                <a:ea typeface="Times New Roman"/>
                <a:cs typeface="Times New Roman"/>
                <a:sym typeface="Times New Roman"/>
              </a:rPr>
              <a:t>email, phone number</a:t>
            </a:r>
            <a:r>
              <a:rPr lang="en-US" sz="2400">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Ride History:</a:t>
            </a:r>
            <a:r>
              <a:rPr lang="en-US" sz="2400">
                <a:latin typeface="Times New Roman"/>
                <a:ea typeface="Times New Roman"/>
                <a:cs typeface="Times New Roman"/>
                <a:sym typeface="Times New Roman"/>
              </a:rPr>
              <a:t> Past rides information.</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Chat Tab: </a:t>
            </a:r>
            <a:r>
              <a:rPr lang="en-US" sz="2400">
                <a:latin typeface="Times New Roman"/>
                <a:ea typeface="Times New Roman"/>
                <a:cs typeface="Times New Roman"/>
                <a:sym typeface="Times New Roman"/>
              </a:rPr>
              <a:t>For communication functionality.</a:t>
            </a:r>
            <a:endParaRPr i="0" sz="2400" u="none" strike="noStrike">
              <a:solidFill>
                <a:srgbClr val="000000"/>
              </a:solidFill>
              <a:latin typeface="Times New Roman"/>
              <a:ea typeface="Times New Roman"/>
              <a:cs typeface="Times New Roman"/>
              <a:sym typeface="Times New Roman"/>
            </a:endParaRPr>
          </a:p>
        </p:txBody>
      </p:sp>
      <p:sp>
        <p:nvSpPr>
          <p:cNvPr id="185" name="Google Shape;185;p10"/>
          <p:cNvSpPr/>
          <p:nvPr/>
        </p:nvSpPr>
        <p:spPr>
          <a:xfrm>
            <a:off x="12174487"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186" name="Google Shape;186;p10"/>
          <p:cNvSpPr/>
          <p:nvPr/>
        </p:nvSpPr>
        <p:spPr>
          <a:xfrm>
            <a:off x="15193575"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187" name="Google Shape;187;p10"/>
          <p:cNvSpPr/>
          <p:nvPr/>
        </p:nvSpPr>
        <p:spPr>
          <a:xfrm>
            <a:off x="9155400"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Madhav Bharadwaj</dc:creator>
</cp:coreProperties>
</file>